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4">
  <p:sldMasterIdLst>
    <p:sldMasterId id="2147483771" r:id="rId1"/>
    <p:sldMasterId id="2147483773" r:id="rId2"/>
    <p:sldMasterId id="2147483775" r:id="rId3"/>
    <p:sldMasterId id="2147483784" r:id="rId4"/>
  </p:sldMasterIdLst>
  <p:notesMasterIdLst>
    <p:notesMasterId r:id="rId22"/>
  </p:notesMasterIdLst>
  <p:handoutMasterIdLst>
    <p:handoutMasterId r:id="rId23"/>
  </p:handoutMasterIdLst>
  <p:sldIdLst>
    <p:sldId id="4791" r:id="rId5"/>
    <p:sldId id="4800" r:id="rId6"/>
    <p:sldId id="4828" r:id="rId7"/>
    <p:sldId id="4815" r:id="rId8"/>
    <p:sldId id="4829" r:id="rId9"/>
    <p:sldId id="4836" r:id="rId10"/>
    <p:sldId id="4818" r:id="rId11"/>
    <p:sldId id="4819" r:id="rId12"/>
    <p:sldId id="4848" r:id="rId13"/>
    <p:sldId id="4847" r:id="rId14"/>
    <p:sldId id="4849" r:id="rId15"/>
    <p:sldId id="4834" r:id="rId16"/>
    <p:sldId id="4850" r:id="rId17"/>
    <p:sldId id="4827" r:id="rId18"/>
    <p:sldId id="4820" r:id="rId19"/>
    <p:sldId id="4842" r:id="rId20"/>
    <p:sldId id="4801" r:id="rId21"/>
  </p:sldIdLst>
  <p:sldSz cx="12192000" cy="6858000"/>
  <p:notesSz cx="6888163" cy="10020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作成者" initials="A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6D9F1"/>
    <a:srgbClr val="F2DCDB"/>
    <a:srgbClr val="00A9EA"/>
    <a:srgbClr val="942825"/>
    <a:srgbClr val="0070C0"/>
    <a:srgbClr val="00B050"/>
    <a:srgbClr val="C0504D"/>
    <a:srgbClr val="FFFF99"/>
    <a:srgbClr val="E46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F12260-A80B-4A2F-934A-5FD206DEDF5C}" v="88" dt="2021-12-23T02:39:01.356"/>
  </p1510:revLst>
</p1510:revInfo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6192" autoAdjust="0"/>
  </p:normalViewPr>
  <p:slideViewPr>
    <p:cSldViewPr snapToGrid="0">
      <p:cViewPr varScale="1">
        <p:scale>
          <a:sx n="98" d="100"/>
          <a:sy n="98" d="100"/>
        </p:scale>
        <p:origin x="9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3293" y="8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761201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97999" cy="550936"/>
          </a:xfrm>
          <a:prstGeom prst="rect">
            <a:avLst/>
          </a:prstGeom>
        </p:spPr>
        <p:txBody>
          <a:bodyPr vert="horz" lIns="102084" tIns="51042" rIns="102084" bIns="51042" rtlCol="0"/>
          <a:lstStyle>
            <a:lvl1pPr algn="l">
              <a:defRPr sz="14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18859" y="0"/>
            <a:ext cx="2997999" cy="550936"/>
          </a:xfrm>
          <a:prstGeom prst="rect">
            <a:avLst/>
          </a:prstGeom>
        </p:spPr>
        <p:txBody>
          <a:bodyPr vert="horz" lIns="102084" tIns="51042" rIns="102084" bIns="51042" rtlCol="0"/>
          <a:lstStyle>
            <a:lvl1pPr algn="r">
              <a:defRPr sz="1400"/>
            </a:lvl1pPr>
          </a:lstStyle>
          <a:p>
            <a:fld id="{97233860-C7E0-4157-A6A3-A29EEE78119E}" type="datetimeFigureOut">
              <a:rPr kumimoji="1" lang="ja-JP" altLang="en-US" smtClean="0"/>
              <a:t>2021/12/23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66688" y="1373188"/>
            <a:ext cx="6584950" cy="3705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2084" tIns="51042" rIns="102084" bIns="5104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91846" y="5284404"/>
            <a:ext cx="5534767" cy="4323603"/>
          </a:xfrm>
          <a:prstGeom prst="rect">
            <a:avLst/>
          </a:prstGeom>
        </p:spPr>
        <p:txBody>
          <a:bodyPr vert="horz" lIns="102084" tIns="51042" rIns="102084" bIns="51042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10429645"/>
            <a:ext cx="2997999" cy="550935"/>
          </a:xfrm>
          <a:prstGeom prst="rect">
            <a:avLst/>
          </a:prstGeom>
        </p:spPr>
        <p:txBody>
          <a:bodyPr vert="horz" lIns="102084" tIns="51042" rIns="102084" bIns="51042" rtlCol="0" anchor="b"/>
          <a:lstStyle>
            <a:lvl1pPr algn="l">
              <a:defRPr sz="14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18859" y="10429645"/>
            <a:ext cx="2997999" cy="550935"/>
          </a:xfrm>
          <a:prstGeom prst="rect">
            <a:avLst/>
          </a:prstGeom>
        </p:spPr>
        <p:txBody>
          <a:bodyPr vert="horz" lIns="102084" tIns="51042" rIns="102084" bIns="51042" rtlCol="0" anchor="b"/>
          <a:lstStyle>
            <a:lvl1pPr algn="r">
              <a:defRPr sz="1400"/>
            </a:lvl1pPr>
          </a:lstStyle>
          <a:p>
            <a:fld id="{D42097CF-03F3-49AB-A139-418579D092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319110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049C2371-A1C4-4EE3-9F71-D91F3682A5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08524" y="6636965"/>
            <a:ext cx="466442" cy="216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92AEC3B-1B01-4F65-A99B-ED99E1C5F9A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87485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2740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35774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26A99-F377-4127-84B5-8BF573FAFB92}" type="datetimeFigureOut">
              <a:rPr kumimoji="1" lang="ja-JP" altLang="en-US" smtClean="0"/>
              <a:t>2021/12/23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54B7A-A0BD-4D4C-BA85-C9D6FCA3D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3972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049C2371-A1C4-4EE3-9F71-D91F3682A5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08524" y="6636965"/>
            <a:ext cx="466442" cy="216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92AEC3B-1B01-4F65-A99B-ED99E1C5F9A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19024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049C2371-A1C4-4EE3-9F71-D91F3682A5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08524" y="6636965"/>
            <a:ext cx="466442" cy="216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92AEC3B-1B01-4F65-A99B-ED99E1C5F9A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47364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5AFCF4-9732-46E5-B909-CD028EB218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B4C86BA-C051-4360-BD88-0E0D2F6D97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01B1714-DE32-4FC7-8E5B-F6C175086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080F-0EDD-4D4A-8FB1-1ACB12191E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599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ubtitle" type="tx">
  <p:cSld name="Title &amp; Sub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866775" y="1152526"/>
            <a:ext cx="10448925" cy="231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Gill Sans"/>
              <a:buNone/>
              <a:defRPr sz="5733">
                <a:latin typeface="Gill Sans"/>
                <a:ea typeface="Gill Sans"/>
                <a:cs typeface="Gill Sans"/>
                <a:sym typeface="Gill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body" idx="1"/>
          </p:nvPr>
        </p:nvSpPr>
        <p:spPr>
          <a:xfrm>
            <a:off x="866775" y="3533775"/>
            <a:ext cx="10448925" cy="790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t" anchorCtr="0">
            <a:noAutofit/>
          </a:bodyPr>
          <a:lstStyle>
            <a:lvl1pPr marL="609585" lvl="0" indent="-30479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None/>
              <a:defRPr sz="2400">
                <a:latin typeface="Gill Sans"/>
                <a:ea typeface="Gill Sans"/>
                <a:cs typeface="Gill Sans"/>
                <a:sym typeface="Gill Sans"/>
              </a:defRPr>
            </a:lvl1pPr>
            <a:lvl2pPr marL="1219170" lvl="1" indent="-30479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None/>
              <a:defRPr sz="2400">
                <a:latin typeface="Gill Sans"/>
                <a:ea typeface="Gill Sans"/>
                <a:cs typeface="Gill Sans"/>
                <a:sym typeface="Gill Sans"/>
              </a:defRPr>
            </a:lvl2pPr>
            <a:lvl3pPr marL="1828754" lvl="2" indent="-30479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None/>
              <a:defRPr sz="2400">
                <a:latin typeface="Gill Sans"/>
                <a:ea typeface="Gill Sans"/>
                <a:cs typeface="Gill Sans"/>
                <a:sym typeface="Gill Sans"/>
              </a:defRPr>
            </a:lvl3pPr>
            <a:lvl4pPr marL="2438339" lvl="3" indent="-30479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None/>
              <a:defRPr sz="2400">
                <a:latin typeface="Gill Sans"/>
                <a:ea typeface="Gill Sans"/>
                <a:cs typeface="Gill Sans"/>
                <a:sym typeface="Gill Sans"/>
              </a:defRPr>
            </a:lvl4pPr>
            <a:lvl5pPr marL="3047924" lvl="4" indent="-30479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None/>
              <a:defRPr sz="2400">
                <a:latin typeface="Gill Sans"/>
                <a:ea typeface="Gill Sans"/>
                <a:cs typeface="Gill Sans"/>
                <a:sym typeface="Gill Sans"/>
              </a:defRPr>
            </a:lvl5pPr>
            <a:lvl6pPr marL="3657509" lvl="5" indent="-347125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0000"/>
              </a:buClr>
              <a:buSzPts val="500"/>
              <a:buChar char="•"/>
              <a:defRPr/>
            </a:lvl6pPr>
            <a:lvl7pPr marL="4267093" lvl="6" indent="-347125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0000"/>
              </a:buClr>
              <a:buSzPts val="500"/>
              <a:buChar char="•"/>
              <a:defRPr/>
            </a:lvl7pPr>
            <a:lvl8pPr marL="4876678" lvl="7" indent="-347125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0000"/>
              </a:buClr>
              <a:buSzPts val="500"/>
              <a:buChar char="•"/>
              <a:defRPr/>
            </a:lvl8pPr>
            <a:lvl9pPr marL="5486263" lvl="8" indent="-347125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0000"/>
              </a:buClr>
              <a:buSzPts val="5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5972175" y="6515100"/>
            <a:ext cx="234951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Gill Sans"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Gill Sans"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Gill Sans"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Gill Sans"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Gill Sans"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Gill Sans"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Gill Sans"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Gill Sans"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Gill Sans"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633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to + Full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rgbClr val="C4BEC5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rgbClr val="575A5D"/>
                </a:solidFill>
              </a:defRPr>
            </a:lvl1pPr>
          </a:lstStyle>
          <a:p>
            <a:r>
              <a:rPr lang="et-EE" err="1"/>
              <a:t>Click</a:t>
            </a:r>
            <a:r>
              <a:rPr lang="et-EE"/>
              <a:t> </a:t>
            </a:r>
            <a:r>
              <a:rPr lang="et-EE" err="1"/>
              <a:t>to</a:t>
            </a:r>
            <a:r>
              <a:rPr lang="et-EE"/>
              <a:t> </a:t>
            </a:r>
            <a:r>
              <a:rPr lang="et-EE" err="1"/>
              <a:t>add</a:t>
            </a:r>
            <a:r>
              <a:rPr lang="et-EE"/>
              <a:t> </a:t>
            </a:r>
            <a:r>
              <a:rPr lang="et-EE" err="1"/>
              <a:t>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658801"/>
            <a:ext cx="6119812" cy="9699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</a:t>
            </a:r>
            <a:r>
              <a:rPr lang="et-EE" dirty="0"/>
              <a:t> </a:t>
            </a:r>
            <a:r>
              <a:rPr lang="et-EE" dirty="0" err="1"/>
              <a:t>edit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8" y="1628774"/>
            <a:ext cx="4824412" cy="1800225"/>
          </a:xfrm>
        </p:spPr>
        <p:txBody>
          <a:bodyPr anchor="t"/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Master subtitle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1677650" y="3429000"/>
            <a:ext cx="250824" cy="2808288"/>
          </a:xfr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/>
            </a:lvl2pPr>
            <a:lvl3pPr marL="361950" indent="0">
              <a:buNone/>
              <a:defRPr sz="800"/>
            </a:lvl3pPr>
            <a:lvl4pPr marL="542925" indent="0">
              <a:buNone/>
              <a:defRPr sz="800"/>
            </a:lvl4pPr>
            <a:lvl5pPr marL="714375" indent="0">
              <a:buNone/>
              <a:defRPr sz="800"/>
            </a:lvl5pPr>
          </a:lstStyle>
          <a:p>
            <a:pPr lvl="0"/>
            <a:r>
              <a:rPr lang="en-US" dirty="0"/>
              <a:t>©</a:t>
            </a:r>
            <a:r>
              <a:rPr lang="et-EE" dirty="0"/>
              <a:t> </a:t>
            </a:r>
            <a:r>
              <a:rPr lang="et-EE" dirty="0" err="1"/>
              <a:t>Copyright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623888" y="4371975"/>
            <a:ext cx="4824412" cy="2486025"/>
          </a:xfrm>
        </p:spPr>
        <p:txBody>
          <a:bodyPr/>
          <a:lstStyle>
            <a:lvl1pPr marL="228600" indent="-228600">
              <a:buClr>
                <a:schemeClr val="bg1"/>
              </a:buClr>
              <a:buFont typeface="Aino" panose="02000603040504020204" pitchFamily="50" charset="0"/>
              <a:buChar char="+"/>
              <a:defRPr>
                <a:solidFill>
                  <a:schemeClr val="bg1"/>
                </a:solidFill>
              </a:defRPr>
            </a:lvl1pPr>
            <a:lvl2pPr marL="361950" indent="-180975">
              <a:buClr>
                <a:schemeClr val="bg1"/>
              </a:buClr>
              <a:buFont typeface="Aino" panose="02000603040504020204" pitchFamily="50" charset="0"/>
              <a:buChar char="+"/>
              <a:defRPr>
                <a:solidFill>
                  <a:schemeClr val="bg1"/>
                </a:solidFill>
              </a:defRPr>
            </a:lvl2pPr>
            <a:lvl3pPr marL="542925" indent="-180975">
              <a:buClr>
                <a:schemeClr val="bg1"/>
              </a:buClr>
              <a:buFont typeface="Aino" panose="02000603040504020204" pitchFamily="50" charset="0"/>
              <a:buChar char="+"/>
              <a:defRPr>
                <a:solidFill>
                  <a:schemeClr val="bg1"/>
                </a:solidFill>
              </a:defRPr>
            </a:lvl3pPr>
            <a:lvl4pPr marL="714375" indent="-171450">
              <a:buClr>
                <a:schemeClr val="bg1"/>
              </a:buClr>
              <a:buFont typeface="Aino" panose="02000603040504020204" pitchFamily="50" charset="0"/>
              <a:buChar char="+"/>
              <a:defRPr>
                <a:solidFill>
                  <a:schemeClr val="bg1"/>
                </a:solidFill>
              </a:defRPr>
            </a:lvl4pPr>
            <a:lvl5pPr marL="895350" indent="-180975">
              <a:buClr>
                <a:schemeClr val="bg1"/>
              </a:buClr>
              <a:buFont typeface="Aino" panose="02000603040504020204" pitchFamily="50" charset="0"/>
              <a:buChar char="+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89907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>
        <p:tmplLst>
          <p:tmpl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>
        <p:tmplLst>
          <p:tmpl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54B7A-A0BD-4D4C-BA85-C9D6FCA3D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3337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8367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pn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B86621A-23C7-492F-8D99-3BC2436B27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08524" y="6636965"/>
            <a:ext cx="466442" cy="216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92AEC3B-1B01-4F65-A99B-ED99E1C5F9A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11" name="Rectangle 19">
            <a:extLst>
              <a:ext uri="{FF2B5EF4-FFF2-40B4-BE49-F238E27FC236}">
                <a16:creationId xmlns:a16="http://schemas.microsoft.com/office/drawing/2014/main" id="{98999868-7F60-49E9-8154-93BECE1378F6}"/>
              </a:ext>
            </a:extLst>
          </p:cNvPr>
          <p:cNvSpPr/>
          <p:nvPr userDrawn="1"/>
        </p:nvSpPr>
        <p:spPr>
          <a:xfrm>
            <a:off x="9016553" y="6639028"/>
            <a:ext cx="2380590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© 20</a:t>
            </a:r>
            <a:r>
              <a:rPr lang="en-US" altLang="ja-JP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</a:t>
            </a:r>
            <a:r>
              <a:rPr lang="en-US" altLang="ja-JP" sz="900" dirty="0">
                <a:solidFill>
                  <a:schemeClr val="tx1"/>
                </a:solidFill>
                <a:latin typeface="Arial" panose="020B0604020202020204" pitchFamily="34" charset="0"/>
                <a:ea typeface="BIZ UD明朝 Medium" panose="02020500000000000000" pitchFamily="17" charset="-128"/>
                <a:cs typeface="Arial" panose="020B0604020202020204" pitchFamily="34" charset="0"/>
              </a:rPr>
              <a:t>1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Corp. All Right</a:t>
            </a:r>
            <a:r>
              <a:rPr lang="en-US" altLang="ja-JP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Reserved. </a:t>
            </a:r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2A8044DB-6BFB-4361-A8BF-751DDEAECD87}"/>
              </a:ext>
            </a:extLst>
          </p:cNvPr>
          <p:cNvGrpSpPr/>
          <p:nvPr userDrawn="1"/>
        </p:nvGrpSpPr>
        <p:grpSpPr>
          <a:xfrm>
            <a:off x="360000" y="6602240"/>
            <a:ext cx="1080000" cy="164496"/>
            <a:chOff x="360000" y="6552000"/>
            <a:chExt cx="1080000" cy="164496"/>
          </a:xfrm>
        </p:grpSpPr>
        <p:sp>
          <p:nvSpPr>
            <p:cNvPr id="12" name="Rectangle 21">
              <a:extLst>
                <a:ext uri="{FF2B5EF4-FFF2-40B4-BE49-F238E27FC236}">
                  <a16:creationId xmlns:a16="http://schemas.microsoft.com/office/drawing/2014/main" id="{16CABE9F-A490-4860-B480-58D296620B67}"/>
                </a:ext>
              </a:extLst>
            </p:cNvPr>
            <p:cNvSpPr/>
            <p:nvPr userDrawn="1"/>
          </p:nvSpPr>
          <p:spPr>
            <a:xfrm>
              <a:off x="417035" y="6567404"/>
              <a:ext cx="965930" cy="1384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900" dirty="0">
                  <a:solidFill>
                    <a:srgbClr val="94282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CONFIDENTIAL</a:t>
              </a:r>
            </a:p>
          </p:txBody>
        </p:sp>
        <p:sp>
          <p:nvSpPr>
            <p:cNvPr id="13" name="Rectangle 22">
              <a:extLst>
                <a:ext uri="{FF2B5EF4-FFF2-40B4-BE49-F238E27FC236}">
                  <a16:creationId xmlns:a16="http://schemas.microsoft.com/office/drawing/2014/main" id="{68102C0C-67A2-4F91-9688-CEC49E89E424}"/>
                </a:ext>
              </a:extLst>
            </p:cNvPr>
            <p:cNvSpPr/>
            <p:nvPr userDrawn="1"/>
          </p:nvSpPr>
          <p:spPr>
            <a:xfrm>
              <a:off x="360000" y="6552000"/>
              <a:ext cx="1080000" cy="164496"/>
            </a:xfrm>
            <a:prstGeom prst="rect">
              <a:avLst/>
            </a:prstGeom>
            <a:noFill/>
            <a:ln w="3175" cmpd="sng">
              <a:solidFill>
                <a:srgbClr val="94282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solidFill>
                  <a:schemeClr val="bg1"/>
                </a:solidFill>
              </a:endParaRPr>
            </a:p>
          </p:txBody>
        </p:sp>
      </p:grpSp>
      <p:pic>
        <p:nvPicPr>
          <p:cNvPr id="8" name="図 7">
            <a:extLst>
              <a:ext uri="{FF2B5EF4-FFF2-40B4-BE49-F238E27FC236}">
                <a16:creationId xmlns:a16="http://schemas.microsoft.com/office/drawing/2014/main" id="{29070D05-32F5-4193-8E72-D78E318189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731" t="24434" r="38212" b="31810"/>
          <a:stretch/>
        </p:blipFill>
        <p:spPr>
          <a:xfrm>
            <a:off x="780384" y="2385848"/>
            <a:ext cx="2144110" cy="183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84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9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8">
            <a:extLst>
              <a:ext uri="{FF2B5EF4-FFF2-40B4-BE49-F238E27FC236}">
                <a16:creationId xmlns:a16="http://schemas.microsoft.com/office/drawing/2014/main" id="{14F39177-0A4C-4172-B2FE-7C222A1A75D8}"/>
              </a:ext>
            </a:extLst>
          </p:cNvPr>
          <p:cNvSpPr/>
          <p:nvPr userDrawn="1"/>
        </p:nvSpPr>
        <p:spPr>
          <a:xfrm>
            <a:off x="0" y="6534151"/>
            <a:ext cx="8964000" cy="328083"/>
          </a:xfrm>
          <a:prstGeom prst="rect">
            <a:avLst/>
          </a:prstGeom>
          <a:solidFill>
            <a:srgbClr val="94282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10" name="Rectangle 20">
            <a:extLst>
              <a:ext uri="{FF2B5EF4-FFF2-40B4-BE49-F238E27FC236}">
                <a16:creationId xmlns:a16="http://schemas.microsoft.com/office/drawing/2014/main" id="{0E5D7B32-2E22-4450-81FC-89A605535783}"/>
              </a:ext>
            </a:extLst>
          </p:cNvPr>
          <p:cNvSpPr/>
          <p:nvPr userDrawn="1"/>
        </p:nvSpPr>
        <p:spPr>
          <a:xfrm>
            <a:off x="8963999" y="6534150"/>
            <a:ext cx="3236463" cy="329938"/>
          </a:xfrm>
          <a:prstGeom prst="rect">
            <a:avLst/>
          </a:prstGeom>
          <a:solidFill>
            <a:srgbClr val="DDD9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bg1"/>
              </a:solidFill>
            </a:endParaRPr>
          </a:p>
          <a:p>
            <a:pPr algn="ctr"/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B86621A-23C7-492F-8D99-3BC2436B27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08524" y="6636965"/>
            <a:ext cx="466442" cy="216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92AEC3B-1B01-4F65-A99B-ED99E1C5F9A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11" name="Rectangle 19">
            <a:extLst>
              <a:ext uri="{FF2B5EF4-FFF2-40B4-BE49-F238E27FC236}">
                <a16:creationId xmlns:a16="http://schemas.microsoft.com/office/drawing/2014/main" id="{98999868-7F60-49E9-8154-93BECE1378F6}"/>
              </a:ext>
            </a:extLst>
          </p:cNvPr>
          <p:cNvSpPr/>
          <p:nvPr userDrawn="1"/>
        </p:nvSpPr>
        <p:spPr>
          <a:xfrm>
            <a:off x="9016553" y="6639028"/>
            <a:ext cx="2380590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© 20</a:t>
            </a:r>
            <a:r>
              <a:rPr lang="en-US" altLang="ja-JP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</a:t>
            </a:r>
            <a:r>
              <a:rPr lang="en-US" altLang="ja-JP" sz="900" dirty="0">
                <a:solidFill>
                  <a:schemeClr val="tx1"/>
                </a:solidFill>
                <a:latin typeface="Arial" panose="020B0604020202020204" pitchFamily="34" charset="0"/>
                <a:ea typeface="BIZ UD明朝 Medium" panose="02020500000000000000" pitchFamily="17" charset="-128"/>
                <a:cs typeface="Arial" panose="020B0604020202020204" pitchFamily="34" charset="0"/>
              </a:rPr>
              <a:t>1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Corp. All Right</a:t>
            </a:r>
            <a:r>
              <a:rPr lang="en-US" altLang="ja-JP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Reserved. </a:t>
            </a:r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2A8044DB-6BFB-4361-A8BF-751DDEAECD87}"/>
              </a:ext>
            </a:extLst>
          </p:cNvPr>
          <p:cNvGrpSpPr/>
          <p:nvPr userDrawn="1"/>
        </p:nvGrpSpPr>
        <p:grpSpPr>
          <a:xfrm>
            <a:off x="360000" y="6602240"/>
            <a:ext cx="1080000" cy="164496"/>
            <a:chOff x="360000" y="6552000"/>
            <a:chExt cx="1080000" cy="164496"/>
          </a:xfrm>
        </p:grpSpPr>
        <p:sp>
          <p:nvSpPr>
            <p:cNvPr id="12" name="Rectangle 21">
              <a:extLst>
                <a:ext uri="{FF2B5EF4-FFF2-40B4-BE49-F238E27FC236}">
                  <a16:creationId xmlns:a16="http://schemas.microsoft.com/office/drawing/2014/main" id="{16CABE9F-A490-4860-B480-58D296620B67}"/>
                </a:ext>
              </a:extLst>
            </p:cNvPr>
            <p:cNvSpPr/>
            <p:nvPr userDrawn="1"/>
          </p:nvSpPr>
          <p:spPr>
            <a:xfrm>
              <a:off x="417035" y="6567404"/>
              <a:ext cx="965930" cy="1384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9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CONFIDENTIAL</a:t>
              </a:r>
            </a:p>
          </p:txBody>
        </p:sp>
        <p:sp>
          <p:nvSpPr>
            <p:cNvPr id="13" name="Rectangle 22">
              <a:extLst>
                <a:ext uri="{FF2B5EF4-FFF2-40B4-BE49-F238E27FC236}">
                  <a16:creationId xmlns:a16="http://schemas.microsoft.com/office/drawing/2014/main" id="{68102C0C-67A2-4F91-9688-CEC49E89E424}"/>
                </a:ext>
              </a:extLst>
            </p:cNvPr>
            <p:cNvSpPr/>
            <p:nvPr userDrawn="1"/>
          </p:nvSpPr>
          <p:spPr>
            <a:xfrm>
              <a:off x="360000" y="6552000"/>
              <a:ext cx="1080000" cy="164496"/>
            </a:xfrm>
            <a:prstGeom prst="rect">
              <a:avLst/>
            </a:prstGeom>
            <a:noFill/>
            <a:ln w="3175" cmpd="sng">
              <a:solidFill>
                <a:srgbClr val="FFFFF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5703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8">
            <a:extLst>
              <a:ext uri="{FF2B5EF4-FFF2-40B4-BE49-F238E27FC236}">
                <a16:creationId xmlns:a16="http://schemas.microsoft.com/office/drawing/2014/main" id="{14F39177-0A4C-4172-B2FE-7C222A1A75D8}"/>
              </a:ext>
            </a:extLst>
          </p:cNvPr>
          <p:cNvSpPr/>
          <p:nvPr userDrawn="1"/>
        </p:nvSpPr>
        <p:spPr>
          <a:xfrm>
            <a:off x="0" y="6534151"/>
            <a:ext cx="8964000" cy="328083"/>
          </a:xfrm>
          <a:prstGeom prst="rect">
            <a:avLst/>
          </a:prstGeom>
          <a:solidFill>
            <a:srgbClr val="94282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10" name="Rectangle 20">
            <a:extLst>
              <a:ext uri="{FF2B5EF4-FFF2-40B4-BE49-F238E27FC236}">
                <a16:creationId xmlns:a16="http://schemas.microsoft.com/office/drawing/2014/main" id="{0E5D7B32-2E22-4450-81FC-89A605535783}"/>
              </a:ext>
            </a:extLst>
          </p:cNvPr>
          <p:cNvSpPr/>
          <p:nvPr userDrawn="1"/>
        </p:nvSpPr>
        <p:spPr>
          <a:xfrm>
            <a:off x="8963999" y="6534150"/>
            <a:ext cx="3236463" cy="329938"/>
          </a:xfrm>
          <a:prstGeom prst="rect">
            <a:avLst/>
          </a:prstGeom>
          <a:solidFill>
            <a:srgbClr val="DDD9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bg1"/>
              </a:solidFill>
            </a:endParaRPr>
          </a:p>
          <a:p>
            <a:pPr algn="ctr"/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B86621A-23C7-492F-8D99-3BC2436B27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08524" y="6636965"/>
            <a:ext cx="466442" cy="216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92AEC3B-1B01-4F65-A99B-ED99E1C5F9A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11" name="Rectangle 19">
            <a:extLst>
              <a:ext uri="{FF2B5EF4-FFF2-40B4-BE49-F238E27FC236}">
                <a16:creationId xmlns:a16="http://schemas.microsoft.com/office/drawing/2014/main" id="{98999868-7F60-49E9-8154-93BECE1378F6}"/>
              </a:ext>
            </a:extLst>
          </p:cNvPr>
          <p:cNvSpPr/>
          <p:nvPr userDrawn="1"/>
        </p:nvSpPr>
        <p:spPr>
          <a:xfrm>
            <a:off x="9016553" y="6639028"/>
            <a:ext cx="2380590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© 20</a:t>
            </a:r>
            <a:r>
              <a:rPr lang="en-US" altLang="ja-JP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</a:t>
            </a:r>
            <a:r>
              <a:rPr lang="en-US" altLang="ja-JP" sz="900" dirty="0">
                <a:solidFill>
                  <a:schemeClr val="tx1"/>
                </a:solidFill>
                <a:latin typeface="Arial" panose="020B0604020202020204" pitchFamily="34" charset="0"/>
                <a:ea typeface="BIZ UD明朝 Medium" panose="02020500000000000000" pitchFamily="17" charset="-128"/>
                <a:cs typeface="Arial" panose="020B0604020202020204" pitchFamily="34" charset="0"/>
              </a:rPr>
              <a:t>1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Corp. All Right</a:t>
            </a:r>
            <a:r>
              <a:rPr lang="en-US" altLang="ja-JP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Reserved. </a:t>
            </a:r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2A8044DB-6BFB-4361-A8BF-751DDEAECD87}"/>
              </a:ext>
            </a:extLst>
          </p:cNvPr>
          <p:cNvGrpSpPr/>
          <p:nvPr userDrawn="1"/>
        </p:nvGrpSpPr>
        <p:grpSpPr>
          <a:xfrm>
            <a:off x="360000" y="6602240"/>
            <a:ext cx="1080000" cy="164496"/>
            <a:chOff x="360000" y="6552000"/>
            <a:chExt cx="1080000" cy="164496"/>
          </a:xfrm>
        </p:grpSpPr>
        <p:sp>
          <p:nvSpPr>
            <p:cNvPr id="12" name="Rectangle 21">
              <a:extLst>
                <a:ext uri="{FF2B5EF4-FFF2-40B4-BE49-F238E27FC236}">
                  <a16:creationId xmlns:a16="http://schemas.microsoft.com/office/drawing/2014/main" id="{16CABE9F-A490-4860-B480-58D296620B67}"/>
                </a:ext>
              </a:extLst>
            </p:cNvPr>
            <p:cNvSpPr/>
            <p:nvPr userDrawn="1"/>
          </p:nvSpPr>
          <p:spPr>
            <a:xfrm>
              <a:off x="417035" y="6567404"/>
              <a:ext cx="965930" cy="1384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9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CONFIDENTIAL</a:t>
              </a:r>
            </a:p>
          </p:txBody>
        </p:sp>
        <p:sp>
          <p:nvSpPr>
            <p:cNvPr id="13" name="Rectangle 22">
              <a:extLst>
                <a:ext uri="{FF2B5EF4-FFF2-40B4-BE49-F238E27FC236}">
                  <a16:creationId xmlns:a16="http://schemas.microsoft.com/office/drawing/2014/main" id="{68102C0C-67A2-4F91-9688-CEC49E89E424}"/>
                </a:ext>
              </a:extLst>
            </p:cNvPr>
            <p:cNvSpPr/>
            <p:nvPr userDrawn="1"/>
          </p:nvSpPr>
          <p:spPr>
            <a:xfrm>
              <a:off x="360000" y="6552000"/>
              <a:ext cx="1080000" cy="164496"/>
            </a:xfrm>
            <a:prstGeom prst="rect">
              <a:avLst/>
            </a:prstGeom>
            <a:noFill/>
            <a:ln w="3175" cmpd="sng">
              <a:solidFill>
                <a:srgbClr val="FFFFF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solidFill>
                  <a:schemeClr val="bg1"/>
                </a:solidFill>
              </a:endParaRPr>
            </a:p>
          </p:txBody>
        </p:sp>
      </p:grp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12A7398B-E853-4A18-B3C7-651005955297}"/>
              </a:ext>
            </a:extLst>
          </p:cNvPr>
          <p:cNvCxnSpPr>
            <a:cxnSpLocks/>
          </p:cNvCxnSpPr>
          <p:nvPr userDrawn="1"/>
        </p:nvCxnSpPr>
        <p:spPr>
          <a:xfrm>
            <a:off x="0" y="576000"/>
            <a:ext cx="10800000" cy="0"/>
          </a:xfrm>
          <a:prstGeom prst="line">
            <a:avLst/>
          </a:prstGeom>
          <a:ln>
            <a:solidFill>
              <a:srgbClr val="9428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図 14">
            <a:extLst>
              <a:ext uri="{FF2B5EF4-FFF2-40B4-BE49-F238E27FC236}">
                <a16:creationId xmlns:a16="http://schemas.microsoft.com/office/drawing/2014/main" id="{8D0E00AB-FA96-4299-B991-0DF0A3F3E4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731" t="24434" r="38212" b="31810"/>
          <a:stretch/>
        </p:blipFill>
        <p:spPr>
          <a:xfrm>
            <a:off x="11015701" y="54468"/>
            <a:ext cx="992778" cy="85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342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9" r:id="rId2"/>
    <p:sldLayoutId id="2147483781" r:id="rId3"/>
    <p:sldLayoutId id="2147483782" r:id="rId4"/>
    <p:sldLayoutId id="2147483783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9F0FAFD-DD0E-4D07-BCCC-AF9E419CB1E0}"/>
              </a:ext>
            </a:extLst>
          </p:cNvPr>
          <p:cNvSpPr/>
          <p:nvPr userDrawn="1"/>
        </p:nvSpPr>
        <p:spPr>
          <a:xfrm>
            <a:off x="-1" y="1"/>
            <a:ext cx="12192001" cy="493164"/>
          </a:xfrm>
          <a:prstGeom prst="rect">
            <a:avLst/>
          </a:prstGeom>
          <a:gradFill>
            <a:gsLst>
              <a:gs pos="0">
                <a:srgbClr val="00B0F0"/>
              </a:gs>
              <a:gs pos="100000">
                <a:srgbClr val="0070C0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A2A6F31-7535-4B7B-BCE6-4FEBF8C49828}"/>
              </a:ext>
            </a:extLst>
          </p:cNvPr>
          <p:cNvSpPr/>
          <p:nvPr userDrawn="1"/>
        </p:nvSpPr>
        <p:spPr>
          <a:xfrm>
            <a:off x="171955" y="42759"/>
            <a:ext cx="1260029" cy="400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6E70712-3F84-45CF-9AF5-B77A9E35E8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242" y="82591"/>
            <a:ext cx="1111454" cy="34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109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785" r:id="rId2"/>
    <p:sldLayoutId id="214748379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3ECF239-40C1-4C4B-AF7D-B93F00065CBF}"/>
              </a:ext>
            </a:extLst>
          </p:cNvPr>
          <p:cNvSpPr txBox="1"/>
          <p:nvPr/>
        </p:nvSpPr>
        <p:spPr>
          <a:xfrm>
            <a:off x="183406" y="496659"/>
            <a:ext cx="11825188" cy="61247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l"/>
            <a:r>
              <a:rPr kumimoji="1" lang="en-US" altLang="ja-JP" sz="1400" dirty="0">
                <a:latin typeface="+mn-ea"/>
              </a:rPr>
              <a:t>10</a:t>
            </a:r>
            <a:r>
              <a:rPr kumimoji="1" lang="ja-JP" altLang="en-US" sz="1400" dirty="0">
                <a:latin typeface="+mn-ea"/>
              </a:rPr>
              <a:t>：</a:t>
            </a:r>
            <a:r>
              <a:rPr kumimoji="1" lang="en-US" altLang="ja-JP" sz="1400" dirty="0">
                <a:latin typeface="+mn-ea"/>
              </a:rPr>
              <a:t>00</a:t>
            </a:r>
            <a:r>
              <a:rPr kumimoji="1" lang="ja-JP" altLang="en-US" sz="1400" dirty="0">
                <a:latin typeface="+mn-ea"/>
              </a:rPr>
              <a:t>～　</a:t>
            </a:r>
            <a:r>
              <a:rPr kumimoji="1" lang="en-US" altLang="ja-JP" sz="1400" dirty="0">
                <a:latin typeface="+mn-ea"/>
              </a:rPr>
              <a:t>《</a:t>
            </a:r>
            <a:r>
              <a:rPr kumimoji="1" lang="ja-JP" altLang="en-US" sz="1400" dirty="0">
                <a:latin typeface="+mn-ea"/>
              </a:rPr>
              <a:t>代表理事より</a:t>
            </a:r>
            <a:r>
              <a:rPr kumimoji="1" lang="en-US" altLang="ja-JP" sz="1400" dirty="0">
                <a:latin typeface="+mn-ea"/>
              </a:rPr>
              <a:t>》</a:t>
            </a:r>
          </a:p>
          <a:p>
            <a:r>
              <a:rPr kumimoji="1" lang="ja-JP" altLang="en-US" sz="1400" dirty="0">
                <a:latin typeface="+mn-ea"/>
              </a:rPr>
              <a:t>　　　　　　　・管理系</a:t>
            </a:r>
            <a:endParaRPr kumimoji="1" lang="en-US" altLang="ja-JP" sz="1400" dirty="0">
              <a:latin typeface="+mn-ea"/>
            </a:endParaRPr>
          </a:p>
          <a:p>
            <a:r>
              <a:rPr kumimoji="1" lang="en-US" altLang="ja-JP" sz="1400" dirty="0">
                <a:latin typeface="+mn-ea"/>
              </a:rPr>
              <a:t>	</a:t>
            </a:r>
            <a:r>
              <a:rPr kumimoji="1" lang="ja-JP" altLang="en-US" sz="1400" dirty="0">
                <a:latin typeface="+mn-ea"/>
              </a:rPr>
              <a:t>　　　　　　</a:t>
            </a:r>
            <a:r>
              <a:rPr kumimoji="1" lang="en-US" altLang="ja-JP" sz="1400" dirty="0">
                <a:latin typeface="+mn-ea"/>
              </a:rPr>
              <a:t>	</a:t>
            </a:r>
            <a:r>
              <a:rPr kumimoji="1" lang="ja-JP" altLang="en-US" sz="1400" dirty="0">
                <a:latin typeface="+mn-ea"/>
              </a:rPr>
              <a:t>・スケジュール管理</a:t>
            </a:r>
            <a:endParaRPr kumimoji="1" lang="en-US" altLang="ja-JP" sz="1400" dirty="0">
              <a:latin typeface="+mn-ea"/>
            </a:endParaRPr>
          </a:p>
          <a:p>
            <a:r>
              <a:rPr kumimoji="1" lang="ja-JP" altLang="en-US" sz="1400" dirty="0">
                <a:latin typeface="+mn-ea"/>
              </a:rPr>
              <a:t>　　　　　　　　</a:t>
            </a:r>
            <a:r>
              <a:rPr kumimoji="1" lang="en-US" altLang="ja-JP" sz="1400" dirty="0">
                <a:latin typeface="+mn-ea"/>
              </a:rPr>
              <a:t>	</a:t>
            </a:r>
            <a:r>
              <a:rPr kumimoji="1" lang="ja-JP" altLang="en-US" sz="1400" dirty="0">
                <a:latin typeface="+mn-ea"/>
              </a:rPr>
              <a:t>・サービス・データ・自治体課題の整理</a:t>
            </a:r>
            <a:endParaRPr kumimoji="1" lang="en-US" altLang="ja-JP" sz="1400" dirty="0">
              <a:latin typeface="+mn-ea"/>
            </a:endParaRPr>
          </a:p>
          <a:p>
            <a:r>
              <a:rPr kumimoji="1" lang="ja-JP" altLang="en-US" sz="1400" dirty="0">
                <a:latin typeface="+mn-ea"/>
              </a:rPr>
              <a:t>　　　　　　　・個人情報保護法勉強会フォローアップ（アーカイブ）</a:t>
            </a:r>
            <a:endParaRPr kumimoji="1" lang="en-US" altLang="ja-JP" sz="1400" dirty="0">
              <a:latin typeface="+mn-ea"/>
            </a:endParaRPr>
          </a:p>
          <a:p>
            <a:r>
              <a:rPr kumimoji="1" lang="ja-JP" altLang="en-US" sz="1400" dirty="0">
                <a:latin typeface="+mn-ea"/>
              </a:rPr>
              <a:t>　　　　　　　・豊能スマートシティアプリに関して　（アンケート：１－３までアプリ上にクリックできるようにする）</a:t>
            </a:r>
            <a:endParaRPr kumimoji="1" lang="en-US" altLang="ja-JP" sz="1400" dirty="0">
              <a:latin typeface="+mn-ea"/>
            </a:endParaRPr>
          </a:p>
          <a:p>
            <a:r>
              <a:rPr kumimoji="1" lang="ja-JP" altLang="en-US" sz="1400" dirty="0">
                <a:latin typeface="+mn-ea"/>
              </a:rPr>
              <a:t>　　　　　　　・スマホ教室</a:t>
            </a:r>
            <a:r>
              <a:rPr kumimoji="1" lang="en-US" altLang="ja-JP" sz="1400" dirty="0">
                <a:latin typeface="+mn-ea"/>
              </a:rPr>
              <a:t>2</a:t>
            </a:r>
            <a:r>
              <a:rPr kumimoji="1" lang="ja-JP" altLang="en-US" sz="1400" dirty="0">
                <a:latin typeface="+mn-ea"/>
              </a:rPr>
              <a:t>回目　</a:t>
            </a:r>
            <a:endParaRPr kumimoji="1" lang="en-US" altLang="ja-JP" sz="1400" dirty="0">
              <a:latin typeface="+mn-ea"/>
            </a:endParaRPr>
          </a:p>
          <a:p>
            <a:r>
              <a:rPr kumimoji="1" lang="ja-JP" altLang="en-US" sz="1400" dirty="0">
                <a:latin typeface="+mn-ea"/>
              </a:rPr>
              <a:t>　　　　　　　・アンケート</a:t>
            </a:r>
            <a:endParaRPr kumimoji="1" lang="en-US" altLang="ja-JP" sz="1400" dirty="0">
              <a:latin typeface="+mn-ea"/>
            </a:endParaRPr>
          </a:p>
          <a:p>
            <a:r>
              <a:rPr kumimoji="1" lang="ja-JP" altLang="en-US" sz="1400" dirty="0">
                <a:latin typeface="+mn-ea"/>
              </a:rPr>
              <a:t>　　　　　　　・福井県からの要望</a:t>
            </a:r>
            <a:endParaRPr kumimoji="1" lang="en-US" altLang="ja-JP" sz="1400" dirty="0">
              <a:latin typeface="+mn-ea"/>
            </a:endParaRPr>
          </a:p>
          <a:p>
            <a:r>
              <a:rPr kumimoji="1" lang="ja-JP" altLang="en-US" sz="1400" dirty="0">
                <a:latin typeface="+mn-ea"/>
              </a:rPr>
              <a:t> 　　　　</a:t>
            </a:r>
            <a:r>
              <a:rPr kumimoji="1" lang="en-US" altLang="ja-JP" sz="1400" dirty="0">
                <a:latin typeface="+mn-ea"/>
              </a:rPr>
              <a:t>《</a:t>
            </a:r>
            <a:r>
              <a:rPr kumimoji="1" lang="ja-JP" altLang="en-US" sz="1400" dirty="0">
                <a:latin typeface="+mn-ea"/>
              </a:rPr>
              <a:t>事務局より</a:t>
            </a:r>
            <a:r>
              <a:rPr kumimoji="1" lang="en-US" altLang="ja-JP" sz="1400" dirty="0">
                <a:latin typeface="+mn-ea"/>
              </a:rPr>
              <a:t>》</a:t>
            </a:r>
            <a:endParaRPr lang="en-US" altLang="ja-JP" sz="1400" dirty="0">
              <a:latin typeface="+mn-ea"/>
            </a:endParaRPr>
          </a:p>
          <a:p>
            <a:r>
              <a:rPr lang="ja-JP" altLang="en-US" sz="1400" dirty="0">
                <a:latin typeface="+mn-ea"/>
              </a:rPr>
              <a:t>       　　　 ・議事録の確認        </a:t>
            </a:r>
            <a:endParaRPr lang="en-US" sz="1400" dirty="0">
              <a:ea typeface="+mn-lt"/>
              <a:cs typeface="+mn-lt"/>
            </a:endParaRPr>
          </a:p>
          <a:p>
            <a:r>
              <a:rPr kumimoji="1" lang="ja-JP" altLang="en-US" sz="1400" dirty="0">
                <a:latin typeface="+mn-ea"/>
              </a:rPr>
              <a:t>　　　　　　　・来年の予定確認（用務予定表の変更）</a:t>
            </a:r>
            <a:endParaRPr kumimoji="1" lang="en-US" altLang="ja-JP" sz="1400" dirty="0">
              <a:latin typeface="+mn-ea"/>
            </a:endParaRPr>
          </a:p>
          <a:p>
            <a:r>
              <a:rPr kumimoji="1" lang="en-US" altLang="ja-JP" sz="1400" dirty="0">
                <a:latin typeface="+mn-ea"/>
              </a:rPr>
              <a:t>		</a:t>
            </a:r>
            <a:r>
              <a:rPr kumimoji="1" lang="ja-JP" altLang="en-US" sz="1400" dirty="0">
                <a:latin typeface="+mn-ea"/>
              </a:rPr>
              <a:t>　　・勉強会アーカイブ</a:t>
            </a:r>
            <a:endParaRPr kumimoji="1" lang="en-US" altLang="ja-JP" sz="1400" dirty="0">
              <a:latin typeface="+mn-ea"/>
            </a:endParaRPr>
          </a:p>
          <a:p>
            <a:r>
              <a:rPr kumimoji="1" lang="en-US" altLang="ja-JP" sz="1400" dirty="0">
                <a:latin typeface="+mn-ea"/>
              </a:rPr>
              <a:t>10</a:t>
            </a:r>
            <a:r>
              <a:rPr kumimoji="1" lang="ja-JP" altLang="en-US" sz="1400" dirty="0">
                <a:latin typeface="+mn-ea"/>
              </a:rPr>
              <a:t>：</a:t>
            </a:r>
            <a:r>
              <a:rPr kumimoji="1" lang="en-US" altLang="ja-JP" sz="1400" dirty="0">
                <a:latin typeface="+mn-ea"/>
              </a:rPr>
              <a:t>30</a:t>
            </a:r>
            <a:r>
              <a:rPr kumimoji="1" lang="ja-JP" altLang="en-US" sz="1400" dirty="0">
                <a:latin typeface="+mn-ea"/>
              </a:rPr>
              <a:t>～　</a:t>
            </a:r>
            <a:r>
              <a:rPr kumimoji="1" lang="en-US" altLang="ja-JP" sz="1400" dirty="0">
                <a:latin typeface="+mn-ea"/>
              </a:rPr>
              <a:t>《</a:t>
            </a:r>
            <a:r>
              <a:rPr kumimoji="1" lang="ja-JP" altLang="en-US" sz="1400" dirty="0">
                <a:latin typeface="+mn-ea"/>
              </a:rPr>
              <a:t>各分科会進捗報告（</a:t>
            </a:r>
            <a:r>
              <a:rPr kumimoji="1" lang="en-US" altLang="ja-JP" sz="1400" dirty="0">
                <a:latin typeface="+mn-ea"/>
              </a:rPr>
              <a:t>9</a:t>
            </a:r>
            <a:r>
              <a:rPr kumimoji="1" lang="ja-JP" altLang="en-US" sz="1400" dirty="0">
                <a:latin typeface="+mn-ea"/>
              </a:rPr>
              <a:t>0分）</a:t>
            </a:r>
            <a:r>
              <a:rPr kumimoji="1" lang="en-US" altLang="ja-JP" sz="1400" dirty="0">
                <a:latin typeface="+mn-ea"/>
              </a:rPr>
              <a:t>》</a:t>
            </a:r>
            <a:endParaRPr lang="en-US" altLang="ja-JP" sz="1400" dirty="0">
              <a:latin typeface="+mn-ea"/>
            </a:endParaRPr>
          </a:p>
          <a:p>
            <a:pPr>
              <a:defRPr/>
            </a:pPr>
            <a:r>
              <a:rPr kumimoji="1" lang="ja-JP" altLang="en-US" sz="1400" dirty="0">
                <a:latin typeface="+mn-ea"/>
              </a:rPr>
              <a:t>　　　　　    ・意見交換会（</a:t>
            </a:r>
            <a:r>
              <a:rPr kumimoji="1" lang="en-US" altLang="ja-JP" sz="1400" dirty="0">
                <a:latin typeface="+mn-ea"/>
              </a:rPr>
              <a:t>6</a:t>
            </a:r>
            <a:r>
              <a:rPr kumimoji="1" lang="ja-JP" altLang="en-US" sz="1400" dirty="0">
                <a:latin typeface="+mn-ea"/>
              </a:rPr>
              <a:t>0分）</a:t>
            </a:r>
            <a:endParaRPr kumimoji="1" lang="en-US" altLang="ja-JP" sz="1400" dirty="0">
              <a:latin typeface="+mn-ea"/>
            </a:endParaRPr>
          </a:p>
          <a:p>
            <a:pPr>
              <a:defRPr/>
            </a:pPr>
            <a:r>
              <a:rPr lang="ja-JP" altLang="en-US" sz="1400" dirty="0">
                <a:latin typeface="BIZ UDゴシック"/>
                <a:ea typeface="BIZ UDゴシック"/>
              </a:rPr>
              <a:t>　　　　　　　・進捗報告（30分）</a:t>
            </a:r>
            <a:endParaRPr lang="en-US" altLang="ja-JP" sz="1400" dirty="0">
              <a:latin typeface="BIZ UDゴシック"/>
              <a:ea typeface="BIZ UDゴシック"/>
            </a:endParaRPr>
          </a:p>
          <a:p>
            <a:pPr>
              <a:defRPr/>
            </a:pPr>
            <a:r>
              <a:rPr kumimoji="1" lang="ja-JP" altLang="en-US" sz="1400" dirty="0">
                <a:solidFill>
                  <a:prstClr val="black"/>
                </a:solidFill>
                <a:latin typeface="BIZ UDゴシック"/>
                <a:ea typeface="BIZ UDゴシック"/>
              </a:rPr>
              <a:t>　　　　　　　　　　　</a:t>
            </a:r>
            <a:endParaRPr kumimoji="1" lang="en-US" altLang="ja-JP" sz="1400" dirty="0">
              <a:solidFill>
                <a:prstClr val="black"/>
              </a:solidFill>
              <a:latin typeface="BIZ UDゴシック"/>
              <a:ea typeface="BIZ UDゴシック"/>
            </a:endParaRPr>
          </a:p>
          <a:p>
            <a:pPr>
              <a:defRPr/>
            </a:pPr>
            <a:r>
              <a:rPr kumimoji="1" lang="en-US" altLang="ja-JP" sz="1400" dirty="0">
                <a:solidFill>
                  <a:prstClr val="black"/>
                </a:solidFill>
                <a:latin typeface="BIZ UDゴシック"/>
                <a:ea typeface="BIZ UDゴシック"/>
              </a:rPr>
              <a:t>12</a:t>
            </a:r>
            <a:r>
              <a:rPr kumimoji="1" lang="ja-JP" altLang="en-US" sz="1400" dirty="0">
                <a:solidFill>
                  <a:prstClr val="black"/>
                </a:solidFill>
                <a:latin typeface="BIZ UDゴシック"/>
                <a:ea typeface="BIZ UDゴシック"/>
              </a:rPr>
              <a:t>：</a:t>
            </a:r>
            <a:r>
              <a:rPr kumimoji="1" lang="en-US" altLang="ja-JP" sz="1400" dirty="0">
                <a:solidFill>
                  <a:prstClr val="black"/>
                </a:solidFill>
                <a:latin typeface="BIZ UDゴシック"/>
                <a:ea typeface="BIZ UDゴシック"/>
              </a:rPr>
              <a:t>00</a:t>
            </a:r>
            <a:r>
              <a:rPr kumimoji="1" lang="ja-JP" altLang="en-US" sz="1400" dirty="0">
                <a:solidFill>
                  <a:prstClr val="black"/>
                </a:solidFill>
                <a:latin typeface="BIZ UDゴシック"/>
                <a:ea typeface="BIZ UDゴシック"/>
              </a:rPr>
              <a:t>～</a:t>
            </a:r>
            <a:r>
              <a:rPr kumimoji="1" lang="en-US" altLang="ja-JP" sz="1400" dirty="0">
                <a:solidFill>
                  <a:prstClr val="black"/>
                </a:solidFill>
                <a:latin typeface="BIZ UDゴシック"/>
                <a:ea typeface="BIZ UDゴシック"/>
              </a:rPr>
              <a:t>13:00</a:t>
            </a:r>
            <a:r>
              <a:rPr kumimoji="1" lang="ja-JP" altLang="en-US" sz="1400" dirty="0">
                <a:solidFill>
                  <a:prstClr val="black"/>
                </a:solidFill>
                <a:latin typeface="BIZ UDゴシック"/>
                <a:ea typeface="BIZ UDゴシック"/>
              </a:rPr>
              <a:t>　　豊能町役場＋</a:t>
            </a:r>
            <a:r>
              <a:rPr kumimoji="1" lang="en-US" altLang="ja-JP" sz="1400" dirty="0">
                <a:solidFill>
                  <a:prstClr val="black"/>
                </a:solidFill>
                <a:latin typeface="BIZ UDゴシック"/>
                <a:ea typeface="BIZ UDゴシック"/>
              </a:rPr>
              <a:t>Digital </a:t>
            </a:r>
            <a:r>
              <a:rPr kumimoji="1" lang="en-US" altLang="ja-JP" sz="1400" dirty="0" err="1">
                <a:solidFill>
                  <a:prstClr val="black"/>
                </a:solidFill>
                <a:latin typeface="BIZ UDゴシック"/>
                <a:ea typeface="BIZ UDゴシック"/>
              </a:rPr>
              <a:t>Platfomer</a:t>
            </a:r>
            <a:r>
              <a:rPr kumimoji="1" lang="ja-JP" altLang="en-US" sz="1400" dirty="0">
                <a:solidFill>
                  <a:prstClr val="black"/>
                </a:solidFill>
                <a:latin typeface="BIZ UDゴシック"/>
                <a:ea typeface="BIZ UDゴシック"/>
              </a:rPr>
              <a:t>　→少し前倒し。　</a:t>
            </a:r>
            <a:r>
              <a:rPr kumimoji="1" lang="en-US" altLang="ja-JP" sz="1400" dirty="0">
                <a:solidFill>
                  <a:prstClr val="black"/>
                </a:solidFill>
                <a:latin typeface="BIZ UDゴシック"/>
                <a:ea typeface="BIZ UDゴシック"/>
              </a:rPr>
              <a:t>12:00-12:30</a:t>
            </a:r>
            <a:r>
              <a:rPr kumimoji="1" lang="ja-JP" altLang="en-US" sz="1400" dirty="0">
                <a:solidFill>
                  <a:prstClr val="black"/>
                </a:solidFill>
                <a:latin typeface="BIZ UDゴシック"/>
                <a:ea typeface="BIZ UDゴシック"/>
              </a:rPr>
              <a:t>　教育委員会＋</a:t>
            </a:r>
            <a:r>
              <a:rPr kumimoji="1" lang="en-US" altLang="ja-JP" sz="1400" dirty="0">
                <a:solidFill>
                  <a:prstClr val="black"/>
                </a:solidFill>
                <a:latin typeface="BIZ UDゴシック"/>
                <a:ea typeface="BIZ UDゴシック"/>
              </a:rPr>
              <a:t>OZ1</a:t>
            </a:r>
            <a:br>
              <a:rPr kumimoji="1" lang="en-US" altLang="ja-JP" sz="1400" dirty="0">
                <a:solidFill>
                  <a:prstClr val="black"/>
                </a:solidFill>
                <a:latin typeface="BIZ UDゴシック"/>
                <a:ea typeface="BIZ UDゴシック"/>
              </a:rPr>
            </a:br>
            <a:r>
              <a:rPr kumimoji="1" lang="ja-JP" altLang="en-US" sz="1400" dirty="0">
                <a:solidFill>
                  <a:prstClr val="black"/>
                </a:solidFill>
                <a:latin typeface="BIZ UDゴシック"/>
                <a:ea typeface="BIZ UDゴシック"/>
              </a:rPr>
              <a:t>　　　　　　　　 とよのていねい＋ヘルスラボ</a:t>
            </a:r>
            <a:endParaRPr kumimoji="1" lang="en-US" altLang="ja-JP" sz="1400" dirty="0">
              <a:solidFill>
                <a:prstClr val="black"/>
              </a:solidFill>
              <a:latin typeface="BIZ UDゴシック"/>
              <a:ea typeface="BIZ UDゴシック"/>
            </a:endParaRPr>
          </a:p>
          <a:p>
            <a:pPr>
              <a:defRPr/>
            </a:pPr>
            <a:r>
              <a:rPr kumimoji="1" lang="en-US" altLang="ja-JP" sz="1400" dirty="0">
                <a:solidFill>
                  <a:prstClr val="black"/>
                </a:solidFill>
                <a:latin typeface="BIZ UDゴシック"/>
                <a:ea typeface="BIZ UDゴシック"/>
              </a:rPr>
              <a:t>13</a:t>
            </a:r>
            <a:r>
              <a:rPr kumimoji="1" lang="ja-JP" altLang="en-US" sz="1400" dirty="0">
                <a:solidFill>
                  <a:prstClr val="black"/>
                </a:solidFill>
                <a:latin typeface="BIZ UDゴシック"/>
                <a:ea typeface="BIZ UDゴシック"/>
              </a:rPr>
              <a:t>：</a:t>
            </a:r>
            <a:r>
              <a:rPr kumimoji="1" lang="en-US" altLang="ja-JP" sz="1400" dirty="0">
                <a:solidFill>
                  <a:prstClr val="black"/>
                </a:solidFill>
                <a:latin typeface="BIZ UDゴシック"/>
                <a:ea typeface="BIZ UDゴシック"/>
              </a:rPr>
              <a:t>00</a:t>
            </a:r>
            <a:r>
              <a:rPr kumimoji="1" lang="ja-JP" altLang="en-US" sz="1400" dirty="0">
                <a:solidFill>
                  <a:prstClr val="black"/>
                </a:solidFill>
                <a:latin typeface="BIZ UDゴシック"/>
                <a:ea typeface="BIZ UDゴシック"/>
              </a:rPr>
              <a:t>～</a:t>
            </a:r>
            <a:r>
              <a:rPr kumimoji="1" lang="en-US" altLang="ja-JP" sz="1400" dirty="0">
                <a:solidFill>
                  <a:prstClr val="black"/>
                </a:solidFill>
                <a:latin typeface="BIZ UDゴシック"/>
                <a:ea typeface="BIZ UDゴシック"/>
              </a:rPr>
              <a:t>14:00</a:t>
            </a:r>
            <a:r>
              <a:rPr kumimoji="1" lang="ja-JP" altLang="en-US" sz="1400" dirty="0">
                <a:solidFill>
                  <a:prstClr val="black"/>
                </a:solidFill>
                <a:latin typeface="BIZ UDゴシック"/>
                <a:ea typeface="BIZ UDゴシック"/>
              </a:rPr>
              <a:t>　　豊能町役場＋</a:t>
            </a:r>
            <a:r>
              <a:rPr kumimoji="1" lang="en-US" altLang="ja-JP" sz="1400" dirty="0">
                <a:solidFill>
                  <a:prstClr val="black"/>
                </a:solidFill>
                <a:latin typeface="BIZ UDゴシック"/>
                <a:ea typeface="BIZ UDゴシック"/>
              </a:rPr>
              <a:t>ITSCOM</a:t>
            </a:r>
            <a:r>
              <a:rPr kumimoji="1" lang="ja-JP" altLang="en-US" sz="1400" dirty="0">
                <a:solidFill>
                  <a:prstClr val="black"/>
                </a:solidFill>
                <a:latin typeface="BIZ UDゴシック"/>
                <a:ea typeface="BIZ UDゴシック"/>
              </a:rPr>
              <a:t>　他</a:t>
            </a:r>
            <a:br>
              <a:rPr kumimoji="1" lang="en-US" altLang="ja-JP" sz="1400" dirty="0">
                <a:solidFill>
                  <a:prstClr val="black"/>
                </a:solidFill>
                <a:latin typeface="BIZ UDゴシック"/>
                <a:ea typeface="BIZ UDゴシック"/>
              </a:rPr>
            </a:br>
            <a:r>
              <a:rPr kumimoji="1" lang="ja-JP" altLang="en-US" sz="1400" dirty="0">
                <a:solidFill>
                  <a:prstClr val="black"/>
                </a:solidFill>
                <a:latin typeface="BIZ UDゴシック"/>
                <a:ea typeface="BIZ UDゴシック"/>
              </a:rPr>
              <a:t>　　　　　　　　 とよのていねい＋</a:t>
            </a:r>
            <a:r>
              <a:rPr kumimoji="1" lang="en-US" altLang="ja-JP" sz="1400" dirty="0">
                <a:solidFill>
                  <a:prstClr val="black"/>
                </a:solidFill>
                <a:latin typeface="BIZ UDゴシック"/>
                <a:ea typeface="BIZ UDゴシック"/>
              </a:rPr>
              <a:t>NESIC</a:t>
            </a:r>
          </a:p>
          <a:p>
            <a:pPr>
              <a:defRPr/>
            </a:pPr>
            <a:r>
              <a:rPr kumimoji="1" lang="en-US" altLang="ja-JP" sz="1400" dirty="0">
                <a:solidFill>
                  <a:prstClr val="black"/>
                </a:solidFill>
                <a:latin typeface="BIZ UDゴシック"/>
                <a:ea typeface="BIZ UDゴシック"/>
              </a:rPr>
              <a:t>14</a:t>
            </a:r>
            <a:r>
              <a:rPr kumimoji="1" lang="ja-JP" altLang="en-US" sz="1400" dirty="0">
                <a:solidFill>
                  <a:prstClr val="black"/>
                </a:solidFill>
                <a:latin typeface="BIZ UDゴシック"/>
                <a:ea typeface="BIZ UDゴシック"/>
              </a:rPr>
              <a:t>：</a:t>
            </a:r>
            <a:r>
              <a:rPr kumimoji="1" lang="en-US" altLang="ja-JP" sz="1400" dirty="0">
                <a:solidFill>
                  <a:prstClr val="black"/>
                </a:solidFill>
                <a:latin typeface="BIZ UDゴシック"/>
                <a:ea typeface="BIZ UDゴシック"/>
              </a:rPr>
              <a:t>00</a:t>
            </a:r>
            <a:r>
              <a:rPr kumimoji="1" lang="ja-JP" altLang="en-US" sz="1400" dirty="0">
                <a:solidFill>
                  <a:prstClr val="black"/>
                </a:solidFill>
                <a:latin typeface="BIZ UDゴシック"/>
                <a:ea typeface="BIZ UDゴシック"/>
              </a:rPr>
              <a:t>～　　　　 かめの家（任意）</a:t>
            </a:r>
            <a:br>
              <a:rPr kumimoji="1" lang="en-US" altLang="ja-JP" sz="1400" dirty="0">
                <a:solidFill>
                  <a:prstClr val="black"/>
                </a:solidFill>
                <a:latin typeface="BIZ UDゴシック"/>
                <a:ea typeface="BIZ UDゴシック"/>
              </a:rPr>
            </a:b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ゴシック"/>
                <a:ea typeface="BIZ UDゴシック"/>
                <a:cs typeface="+mn-cs"/>
              </a:rPr>
              <a:t>今後のスケジュール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ゴシック"/>
              <a:ea typeface="BIZ UD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dirty="0">
                <a:solidFill>
                  <a:prstClr val="black"/>
                </a:solidFill>
                <a:latin typeface="BIZ UDゴシック"/>
                <a:ea typeface="BIZ UDゴシック"/>
              </a:rPr>
              <a:t>　　　　　</a:t>
            </a:r>
            <a:r>
              <a:rPr kumimoji="1" lang="en-US" altLang="ja-JP" sz="1400" dirty="0">
                <a:solidFill>
                  <a:prstClr val="black"/>
                </a:solidFill>
                <a:latin typeface="BIZ UDゴシック"/>
                <a:ea typeface="BIZ UDゴシック"/>
              </a:rPr>
              <a:t>12/24</a:t>
            </a:r>
            <a:r>
              <a:rPr kumimoji="1" lang="ja-JP" altLang="en-US" sz="1400" dirty="0">
                <a:solidFill>
                  <a:prstClr val="black"/>
                </a:solidFill>
                <a:latin typeface="BIZ UDゴシック"/>
                <a:ea typeface="BIZ UDゴシック"/>
              </a:rPr>
              <a:t>　　 </a:t>
            </a:r>
            <a:r>
              <a:rPr kumimoji="1" lang="en-US" altLang="ja-JP" sz="1400" dirty="0">
                <a:solidFill>
                  <a:prstClr val="black"/>
                </a:solidFill>
                <a:latin typeface="BIZ UDゴシック"/>
                <a:ea typeface="BIZ UDゴシック"/>
              </a:rPr>
              <a:t>CSPFC</a:t>
            </a:r>
            <a:r>
              <a:rPr kumimoji="1" lang="ja-JP" altLang="en-US" sz="1400" dirty="0">
                <a:solidFill>
                  <a:prstClr val="black"/>
                </a:solidFill>
                <a:latin typeface="BIZ UDゴシック"/>
                <a:ea typeface="BIZ UDゴシック"/>
              </a:rPr>
              <a:t>と塩川町長と箕面市訪問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ゴシック"/>
              <a:ea typeface="BIZ UDゴシック"/>
              <a:cs typeface="+mn-cs"/>
            </a:endParaRPr>
          </a:p>
          <a:p>
            <a:pPr>
              <a:defRPr/>
            </a:pPr>
            <a:r>
              <a:rPr lang="ja-JP" altLang="en-US" sz="1400" dirty="0">
                <a:latin typeface="BIZ UDゴシック"/>
                <a:ea typeface="BIZ UDゴシック"/>
              </a:rPr>
              <a:t>　　　　　</a:t>
            </a:r>
            <a:r>
              <a:rPr lang="en-US" altLang="ja-JP" sz="1400" dirty="0">
                <a:latin typeface="BIZ UDゴシック"/>
                <a:ea typeface="BIZ UDゴシック"/>
              </a:rPr>
              <a:t>1</a:t>
            </a:r>
            <a:r>
              <a:rPr lang="ja-JP" altLang="en-US" sz="1400" dirty="0">
                <a:latin typeface="BIZ UDゴシック"/>
                <a:ea typeface="BIZ UDゴシック"/>
              </a:rPr>
              <a:t>月中旬　 第</a:t>
            </a:r>
            <a:r>
              <a:rPr lang="en-US" altLang="ja-JP" sz="1400" dirty="0">
                <a:latin typeface="BIZ UDゴシック"/>
                <a:ea typeface="BIZ UDゴシック"/>
              </a:rPr>
              <a:t>2</a:t>
            </a:r>
            <a:r>
              <a:rPr lang="ja-JP" altLang="en-US" sz="1400" dirty="0">
                <a:latin typeface="BIZ UDゴシック"/>
                <a:ea typeface="BIZ UDゴシック"/>
              </a:rPr>
              <a:t>回スマホ教室</a:t>
            </a:r>
            <a:endParaRPr lang="en-US" altLang="ja-JP" sz="1400" dirty="0">
              <a:latin typeface="BIZ UDゴシック"/>
              <a:ea typeface="BIZ UDゴシック"/>
            </a:endParaRPr>
          </a:p>
          <a:p>
            <a:pPr>
              <a:defRPr/>
            </a:pPr>
            <a:r>
              <a:rPr lang="ja-JP" altLang="en-US" sz="1400" dirty="0">
                <a:latin typeface="BIZ UDゴシック"/>
                <a:ea typeface="BIZ UDゴシック"/>
              </a:rPr>
              <a:t>　　　　　</a:t>
            </a:r>
            <a:r>
              <a:rPr lang="en-US" altLang="ja-JP" sz="1400" dirty="0">
                <a:latin typeface="BIZ UDゴシック"/>
                <a:ea typeface="BIZ UDゴシック"/>
              </a:rPr>
              <a:t>1/27</a:t>
            </a:r>
            <a:r>
              <a:rPr lang="ja-JP" altLang="en-US" sz="1400" dirty="0">
                <a:latin typeface="BIZ UDゴシック"/>
                <a:ea typeface="BIZ UDゴシック"/>
              </a:rPr>
              <a:t>　　　</a:t>
            </a:r>
            <a:r>
              <a:rPr lang="en-US" altLang="ja-JP" sz="1400" dirty="0">
                <a:latin typeface="BIZ UDゴシック"/>
                <a:ea typeface="BIZ UDゴシック"/>
              </a:rPr>
              <a:t>CSPF</a:t>
            </a:r>
            <a:r>
              <a:rPr lang="ja-JP" altLang="en-US" sz="1400" dirty="0">
                <a:latin typeface="BIZ UDゴシック"/>
                <a:ea typeface="BIZ UDゴシック"/>
              </a:rPr>
              <a:t>説明会＠</a:t>
            </a:r>
            <a:r>
              <a:rPr lang="en-US" altLang="ja-JP" sz="1400" dirty="0">
                <a:latin typeface="BIZ UDゴシック"/>
                <a:ea typeface="BIZ UDゴシック"/>
              </a:rPr>
              <a:t>OSPF</a:t>
            </a:r>
            <a:r>
              <a:rPr lang="ja-JP" altLang="en-US" sz="1400" dirty="0">
                <a:latin typeface="BIZ UDゴシック"/>
                <a:ea typeface="BIZ UDゴシック"/>
              </a:rPr>
              <a:t>　</a:t>
            </a:r>
            <a:endParaRPr lang="en-US" altLang="ja-JP" sz="1400" dirty="0">
              <a:latin typeface="BIZ UDゴシック"/>
              <a:ea typeface="BIZ UDゴシック"/>
            </a:endParaRPr>
          </a:p>
          <a:p>
            <a:pPr>
              <a:defRPr/>
            </a:pPr>
            <a:r>
              <a:rPr lang="ja-JP" altLang="en-US" sz="1400" dirty="0">
                <a:latin typeface="BIZ UDゴシック"/>
                <a:ea typeface="BIZ UDゴシック"/>
              </a:rPr>
              <a:t>　　　　　</a:t>
            </a:r>
            <a:r>
              <a:rPr lang="en-US" altLang="ja-JP" sz="1400" dirty="0">
                <a:latin typeface="BIZ UDゴシック"/>
                <a:ea typeface="BIZ UDゴシック"/>
              </a:rPr>
              <a:t>1</a:t>
            </a:r>
            <a:r>
              <a:rPr lang="ja-JP" altLang="en-US" sz="1400" dirty="0">
                <a:latin typeface="BIZ UDゴシック"/>
                <a:ea typeface="BIZ UDゴシック"/>
              </a:rPr>
              <a:t>月末　　 第</a:t>
            </a:r>
            <a:r>
              <a:rPr lang="en-US" altLang="ja-JP" sz="1400" dirty="0">
                <a:latin typeface="BIZ UDゴシック"/>
                <a:ea typeface="BIZ UDゴシック"/>
              </a:rPr>
              <a:t>2</a:t>
            </a:r>
            <a:r>
              <a:rPr lang="ja-JP" altLang="en-US" sz="1400" dirty="0">
                <a:latin typeface="BIZ UDゴシック"/>
                <a:ea typeface="BIZ UDゴシック"/>
              </a:rPr>
              <a:t>回勉強会（</a:t>
            </a:r>
            <a:r>
              <a:rPr lang="en-US" altLang="ja-JP" sz="1400" dirty="0">
                <a:latin typeface="BIZ UDゴシック"/>
                <a:ea typeface="BIZ UDゴシック"/>
              </a:rPr>
              <a:t>JP-LINK</a:t>
            </a:r>
            <a:r>
              <a:rPr lang="ja-JP" altLang="en-US" sz="1400" dirty="0">
                <a:latin typeface="BIZ UDゴシック"/>
                <a:ea typeface="BIZ UDゴシック"/>
              </a:rPr>
              <a:t>ハンズオン）</a:t>
            </a:r>
            <a:endParaRPr lang="en-US" altLang="ja-JP" sz="1400" dirty="0">
              <a:latin typeface="BIZ UDゴシック"/>
              <a:ea typeface="BIZ UDゴシック"/>
            </a:endParaRPr>
          </a:p>
          <a:p>
            <a:pPr>
              <a:defRPr/>
            </a:pPr>
            <a:r>
              <a:rPr lang="ja-JP" altLang="en-US" sz="1400" dirty="0">
                <a:latin typeface="BIZ UDゴシック"/>
                <a:ea typeface="BIZ UDゴシック"/>
              </a:rPr>
              <a:t>　　　　　</a:t>
            </a:r>
            <a:r>
              <a:rPr lang="en-US" altLang="ja-JP" sz="1400" dirty="0">
                <a:latin typeface="BIZ UDゴシック"/>
                <a:ea typeface="BIZ UDゴシック"/>
              </a:rPr>
              <a:t>2/8</a:t>
            </a:r>
            <a:r>
              <a:rPr lang="ja-JP" altLang="en-US" sz="1400" dirty="0">
                <a:latin typeface="BIZ UDゴシック"/>
                <a:ea typeface="BIZ UDゴシック"/>
              </a:rPr>
              <a:t> 　　　スマートシティシンポジウム　江川講演＆パネル　（近畿総合通信局）</a:t>
            </a:r>
            <a:r>
              <a:rPr lang="ja-JP" altLang="en-US" sz="1000" dirty="0">
                <a:latin typeface="+mn-ea"/>
              </a:rPr>
              <a:t>   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6FB78FCA-9000-48A2-8F26-14A6F457C9C7}"/>
              </a:ext>
            </a:extLst>
          </p:cNvPr>
          <p:cNvSpPr/>
          <p:nvPr/>
        </p:nvSpPr>
        <p:spPr>
          <a:xfrm>
            <a:off x="1361852" y="0"/>
            <a:ext cx="3710866" cy="4616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kumimoji="1" lang="en-US" altLang="ja-JP" dirty="0">
                <a:latin typeface="+mn-ea"/>
              </a:rPr>
              <a:t>12/23</a:t>
            </a:r>
            <a:r>
              <a:rPr kumimoji="1" lang="ja-JP" altLang="en-US" sz="1800">
                <a:latin typeface="+mn-ea"/>
              </a:rPr>
              <a:t>　豊能町定例会議</a:t>
            </a:r>
            <a:r>
              <a:rPr kumimoji="1" lang="en-US" altLang="ja-JP" sz="1800" dirty="0">
                <a:latin typeface="+mn-ea"/>
              </a:rPr>
              <a:t>Agenda</a:t>
            </a:r>
            <a:endParaRPr kumimoji="1" lang="ja-JP" altLang="en-US" dirty="0"/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BD88F439-211B-4F6F-B8AC-8DA11DC8775C}"/>
              </a:ext>
            </a:extLst>
          </p:cNvPr>
          <p:cNvSpPr/>
          <p:nvPr/>
        </p:nvSpPr>
        <p:spPr>
          <a:xfrm>
            <a:off x="9039173" y="4277801"/>
            <a:ext cx="2528515" cy="9462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最初に調整します！</a:t>
            </a:r>
          </a:p>
        </p:txBody>
      </p:sp>
    </p:spTree>
    <p:extLst>
      <p:ext uri="{BB962C8B-B14F-4D97-AF65-F5344CB8AC3E}">
        <p14:creationId xmlns:p14="http://schemas.microsoft.com/office/powerpoint/2010/main" val="2354173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E25BF3B7-D00C-48FF-BF9A-514DAE83BB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1138563"/>
              </p:ext>
            </p:extLst>
          </p:nvPr>
        </p:nvGraphicFramePr>
        <p:xfrm>
          <a:off x="703936" y="725243"/>
          <a:ext cx="7579909" cy="5204038"/>
        </p:xfrm>
        <a:graphic>
          <a:graphicData uri="http://schemas.openxmlformats.org/drawingml/2006/table">
            <a:tbl>
              <a:tblPr/>
              <a:tblGrid>
                <a:gridCol w="456315">
                  <a:extLst>
                    <a:ext uri="{9D8B030D-6E8A-4147-A177-3AD203B41FA5}">
                      <a16:colId xmlns:a16="http://schemas.microsoft.com/office/drawing/2014/main" val="423180679"/>
                    </a:ext>
                  </a:extLst>
                </a:gridCol>
                <a:gridCol w="1360497">
                  <a:extLst>
                    <a:ext uri="{9D8B030D-6E8A-4147-A177-3AD203B41FA5}">
                      <a16:colId xmlns:a16="http://schemas.microsoft.com/office/drawing/2014/main" val="3780980505"/>
                    </a:ext>
                  </a:extLst>
                </a:gridCol>
                <a:gridCol w="1360497">
                  <a:extLst>
                    <a:ext uri="{9D8B030D-6E8A-4147-A177-3AD203B41FA5}">
                      <a16:colId xmlns:a16="http://schemas.microsoft.com/office/drawing/2014/main" val="3879097359"/>
                    </a:ext>
                  </a:extLst>
                </a:gridCol>
                <a:gridCol w="3278712">
                  <a:extLst>
                    <a:ext uri="{9D8B030D-6E8A-4147-A177-3AD203B41FA5}">
                      <a16:colId xmlns:a16="http://schemas.microsoft.com/office/drawing/2014/main" val="2524177076"/>
                    </a:ext>
                  </a:extLst>
                </a:gridCol>
                <a:gridCol w="1123888">
                  <a:extLst>
                    <a:ext uri="{9D8B030D-6E8A-4147-A177-3AD203B41FA5}">
                      <a16:colId xmlns:a16="http://schemas.microsoft.com/office/drawing/2014/main" val="682891856"/>
                    </a:ext>
                  </a:extLst>
                </a:gridCol>
              </a:tblGrid>
              <a:tr h="906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No</a:t>
                      </a:r>
                    </a:p>
                  </a:txBody>
                  <a:tcPr marL="3626" marR="3626" marT="3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企業</a:t>
                      </a:r>
                    </a:p>
                  </a:txBody>
                  <a:tcPr marL="3626" marR="3626" marT="3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カテゴリ</a:t>
                      </a:r>
                    </a:p>
                  </a:txBody>
                  <a:tcPr marL="3626" marR="3626" marT="3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質問内容</a:t>
                      </a:r>
                    </a:p>
                  </a:txBody>
                  <a:tcPr marL="3626" marR="3626" marT="3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選択</a:t>
                      </a:r>
                    </a:p>
                  </a:txBody>
                  <a:tcPr marL="3626" marR="3626" marT="3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1144806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3626" marR="3626" marT="3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CSPFC</a:t>
                      </a:r>
                    </a:p>
                  </a:txBody>
                  <a:tcPr marL="3626" marR="3626" marT="3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豊能スマートシティアプリ</a:t>
                      </a:r>
                    </a:p>
                  </a:txBody>
                  <a:tcPr marL="3626" marR="3626" marT="3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利用画面の見やすさ（文字）</a:t>
                      </a:r>
                    </a:p>
                  </a:txBody>
                  <a:tcPr marL="3626" marR="3626" marT="3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１．見やすい</a:t>
                      </a:r>
                      <a:b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</a:br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２</a:t>
                      </a:r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.</a:t>
                      </a:r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大きくしてほしい</a:t>
                      </a:r>
                      <a:b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</a:br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３．小さくした欲しい</a:t>
                      </a:r>
                    </a:p>
                  </a:txBody>
                  <a:tcPr marL="3626" marR="3626" marT="3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2025530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3626" marR="3626" marT="3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3626" marR="3626" marT="3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豊能スマートシティアプリ</a:t>
                      </a:r>
                    </a:p>
                  </a:txBody>
                  <a:tcPr marL="3626" marR="3626" marT="3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利用画面の見やすさ（ボタン）</a:t>
                      </a:r>
                    </a:p>
                  </a:txBody>
                  <a:tcPr marL="3626" marR="3626" marT="3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１．見やすい</a:t>
                      </a:r>
                      <a:b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</a:br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２</a:t>
                      </a:r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.</a:t>
                      </a:r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大きくしてほしい</a:t>
                      </a:r>
                      <a:b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</a:br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３．小さくした欲しい</a:t>
                      </a:r>
                    </a:p>
                  </a:txBody>
                  <a:tcPr marL="3626" marR="3626" marT="3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873810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3626" marR="3626" marT="3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3626" marR="3626" marT="3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豊能スマートシティアプリ</a:t>
                      </a:r>
                    </a:p>
                  </a:txBody>
                  <a:tcPr marL="3626" marR="3626" marT="3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利用画面の見やすさ（カテゴリ数）</a:t>
                      </a:r>
                    </a:p>
                  </a:txBody>
                  <a:tcPr marL="3626" marR="3626" marT="3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１．見やすい</a:t>
                      </a:r>
                      <a:b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</a:br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２</a:t>
                      </a:r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.</a:t>
                      </a:r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減らしてほしい</a:t>
                      </a:r>
                      <a:b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</a:br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３．増やしてほしい</a:t>
                      </a:r>
                    </a:p>
                  </a:txBody>
                  <a:tcPr marL="3626" marR="3626" marT="3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0701047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3626" marR="3626" marT="3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3626" marR="3626" marT="3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必要な項目</a:t>
                      </a:r>
                    </a:p>
                  </a:txBody>
                  <a:tcPr marL="3626" marR="3626" marT="3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イベント（豊能町からのイベントの案内）</a:t>
                      </a:r>
                    </a:p>
                  </a:txBody>
                  <a:tcPr marL="3626" marR="3626" marT="3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１．必要</a:t>
                      </a:r>
                      <a:b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</a:br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２．不要</a:t>
                      </a:r>
                    </a:p>
                  </a:txBody>
                  <a:tcPr marL="3626" marR="3626" marT="3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0488803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3626" marR="3626" marT="3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3626" marR="3626" marT="3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必要な項目</a:t>
                      </a:r>
                    </a:p>
                  </a:txBody>
                  <a:tcPr marL="3626" marR="3626" marT="3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移動（交通手段）</a:t>
                      </a:r>
                    </a:p>
                  </a:txBody>
                  <a:tcPr marL="3626" marR="3626" marT="3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１．必要</a:t>
                      </a:r>
                      <a:b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</a:br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２．不要</a:t>
                      </a:r>
                    </a:p>
                  </a:txBody>
                  <a:tcPr marL="3626" marR="3626" marT="3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1918715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3626" marR="3626" marT="3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3626" marR="3626" marT="3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必要な項目</a:t>
                      </a:r>
                    </a:p>
                  </a:txBody>
                  <a:tcPr marL="3626" marR="3626" marT="3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健康（ヘルスケアサービス）</a:t>
                      </a:r>
                    </a:p>
                  </a:txBody>
                  <a:tcPr marL="3626" marR="3626" marT="3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１．必要</a:t>
                      </a:r>
                      <a:b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</a:br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２．不要</a:t>
                      </a:r>
                    </a:p>
                  </a:txBody>
                  <a:tcPr marL="3626" marR="3626" marT="3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6918871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3626" marR="3626" marT="3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3626" marR="3626" marT="3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必要な項目</a:t>
                      </a:r>
                    </a:p>
                  </a:txBody>
                  <a:tcPr marL="3626" marR="3626" marT="3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買物（買物支援や買物イベント）</a:t>
                      </a:r>
                    </a:p>
                  </a:txBody>
                  <a:tcPr marL="3626" marR="3626" marT="3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１．必要</a:t>
                      </a:r>
                      <a:b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</a:br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２．不要</a:t>
                      </a:r>
                    </a:p>
                  </a:txBody>
                  <a:tcPr marL="3626" marR="3626" marT="3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8681813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3626" marR="3626" marT="3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3626" marR="3626" marT="3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必要な項目</a:t>
                      </a:r>
                    </a:p>
                  </a:txBody>
                  <a:tcPr marL="3626" marR="3626" marT="3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教育（スマホ教室、学校ツールなど）</a:t>
                      </a:r>
                    </a:p>
                  </a:txBody>
                  <a:tcPr marL="3626" marR="3626" marT="3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１．必要</a:t>
                      </a:r>
                      <a:b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</a:br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２．不要</a:t>
                      </a:r>
                    </a:p>
                  </a:txBody>
                  <a:tcPr marL="3626" marR="3626" marT="3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9927310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3626" marR="3626" marT="3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3626" marR="3626" marT="3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必要な項目</a:t>
                      </a:r>
                    </a:p>
                  </a:txBody>
                  <a:tcPr marL="3626" marR="3626" marT="3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支援（見守りサービス、災害避難誘導など）</a:t>
                      </a:r>
                    </a:p>
                  </a:txBody>
                  <a:tcPr marL="3626" marR="3626" marT="3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１．必要</a:t>
                      </a:r>
                      <a:b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</a:br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２．不要</a:t>
                      </a:r>
                    </a:p>
                  </a:txBody>
                  <a:tcPr marL="3626" marR="3626" marT="3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6885947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3626" marR="3626" marT="3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3626" marR="3626" marT="3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必要な項目</a:t>
                      </a:r>
                    </a:p>
                  </a:txBody>
                  <a:tcPr marL="3626" marR="3626" marT="3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Payment</a:t>
                      </a:r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（キャッシュレス、電子決済）</a:t>
                      </a:r>
                    </a:p>
                  </a:txBody>
                  <a:tcPr marL="3626" marR="3626" marT="3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１．必要</a:t>
                      </a:r>
                      <a:b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</a:br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２．不要</a:t>
                      </a:r>
                    </a:p>
                  </a:txBody>
                  <a:tcPr marL="3626" marR="3626" marT="3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6825523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3626" marR="3626" marT="3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3626" marR="3626" marT="3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必要な項目</a:t>
                      </a:r>
                    </a:p>
                  </a:txBody>
                  <a:tcPr marL="3626" marR="3626" marT="3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予約サービス（スマホ教室や地域サービスや施設の予約）</a:t>
                      </a:r>
                    </a:p>
                  </a:txBody>
                  <a:tcPr marL="3626" marR="3626" marT="3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１．必要</a:t>
                      </a:r>
                      <a:b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</a:br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２．不要</a:t>
                      </a:r>
                    </a:p>
                  </a:txBody>
                  <a:tcPr marL="3626" marR="3626" marT="3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8255496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3626" marR="3626" marT="3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3626" marR="3626" marT="3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必要な項目</a:t>
                      </a:r>
                    </a:p>
                  </a:txBody>
                  <a:tcPr marL="3626" marR="3626" marT="3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コミュニティ（地域でみんなでイベントを作る）</a:t>
                      </a:r>
                    </a:p>
                  </a:txBody>
                  <a:tcPr marL="3626" marR="3626" marT="3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１．必要</a:t>
                      </a:r>
                      <a:b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</a:br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２．不要</a:t>
                      </a:r>
                    </a:p>
                  </a:txBody>
                  <a:tcPr marL="3626" marR="3626" marT="3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5286136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3626" marR="3626" marT="3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3626" marR="3626" marT="3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必要な項目</a:t>
                      </a:r>
                    </a:p>
                  </a:txBody>
                  <a:tcPr marL="3626" marR="3626" marT="3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お仕事をする（困っている人を支援する）</a:t>
                      </a:r>
                    </a:p>
                  </a:txBody>
                  <a:tcPr marL="3626" marR="3626" marT="3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１．必要</a:t>
                      </a:r>
                      <a:b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</a:br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２．不要</a:t>
                      </a:r>
                    </a:p>
                  </a:txBody>
                  <a:tcPr marL="3626" marR="3626" marT="3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7764452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3626" marR="3626" marT="3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3626" marR="3626" marT="3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必要な項目</a:t>
                      </a:r>
                    </a:p>
                  </a:txBody>
                  <a:tcPr marL="3626" marR="3626" marT="3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お悩み相談（日々の悩み事をお伺いします）</a:t>
                      </a:r>
                    </a:p>
                  </a:txBody>
                  <a:tcPr marL="3626" marR="3626" marT="3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１．必要</a:t>
                      </a:r>
                      <a:b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</a:br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２．不要</a:t>
                      </a:r>
                    </a:p>
                  </a:txBody>
                  <a:tcPr marL="3626" marR="3626" marT="3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2063809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3626" marR="3626" marT="3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3626" marR="3626" marT="3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必要な項目</a:t>
                      </a:r>
                    </a:p>
                  </a:txBody>
                  <a:tcPr marL="3626" marR="3626" marT="3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行政サービス（色々と自治体のサービスを簡単に受けれます）</a:t>
                      </a:r>
                    </a:p>
                  </a:txBody>
                  <a:tcPr marL="3626" marR="3626" marT="3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１．必要</a:t>
                      </a:r>
                      <a:b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</a:br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２．不要</a:t>
                      </a:r>
                    </a:p>
                  </a:txBody>
                  <a:tcPr marL="3626" marR="3626" marT="3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1535792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3626" marR="3626" marT="3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3626" marR="3626" marT="3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サービス</a:t>
                      </a:r>
                    </a:p>
                  </a:txBody>
                  <a:tcPr marL="3626" marR="3626" marT="3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スマホ教室（難しさ）</a:t>
                      </a:r>
                    </a:p>
                  </a:txBody>
                  <a:tcPr marL="3626" marR="3626" marT="3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１．分かりやすい</a:t>
                      </a:r>
                      <a:b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</a:br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２．難しい</a:t>
                      </a:r>
                    </a:p>
                  </a:txBody>
                  <a:tcPr marL="3626" marR="3626" marT="3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9732700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3626" marR="3626" marT="3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3626" marR="3626" marT="3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サービス</a:t>
                      </a:r>
                    </a:p>
                  </a:txBody>
                  <a:tcPr marL="3626" marR="3626" marT="3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よろず相談室（スマホやスマートシティで困ったら聞ける場所）</a:t>
                      </a:r>
                    </a:p>
                  </a:txBody>
                  <a:tcPr marL="3626" marR="3626" marT="3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１．欲しい</a:t>
                      </a:r>
                      <a:b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</a:br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２．要らない</a:t>
                      </a:r>
                    </a:p>
                  </a:txBody>
                  <a:tcPr marL="3626" marR="3626" marT="3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0788003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3626" marR="3626" marT="3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3626" marR="3626" marT="3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サービス</a:t>
                      </a:r>
                    </a:p>
                  </a:txBody>
                  <a:tcPr marL="3626" marR="3626" marT="3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ヘルスケア（ウェアラブル）</a:t>
                      </a:r>
                    </a:p>
                  </a:txBody>
                  <a:tcPr marL="3626" marR="3626" marT="3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１．欲しい</a:t>
                      </a:r>
                      <a:b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</a:br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２．要らない</a:t>
                      </a:r>
                    </a:p>
                  </a:txBody>
                  <a:tcPr marL="3626" marR="3626" marT="3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8563067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3626" marR="3626" marT="3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3626" marR="3626" marT="3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サービス</a:t>
                      </a:r>
                    </a:p>
                  </a:txBody>
                  <a:tcPr marL="3626" marR="3626" marT="3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スマートシティサービスを</a:t>
                      </a:r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TV</a:t>
                      </a:r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で選びたい</a:t>
                      </a:r>
                    </a:p>
                  </a:txBody>
                  <a:tcPr marL="3626" marR="3626" marT="3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１．欲しい</a:t>
                      </a:r>
                      <a:b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</a:br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２．要らない</a:t>
                      </a:r>
                    </a:p>
                  </a:txBody>
                  <a:tcPr marL="3626" marR="3626" marT="3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8053097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3626" marR="3626" marT="3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3626" marR="3626" marT="3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サービス</a:t>
                      </a:r>
                    </a:p>
                  </a:txBody>
                  <a:tcPr marL="3626" marR="3626" marT="3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見守りタグ（子供や高齢者を見守るサービス）</a:t>
                      </a:r>
                    </a:p>
                  </a:txBody>
                  <a:tcPr marL="3626" marR="3626" marT="3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１．欲しい</a:t>
                      </a:r>
                      <a:b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</a:br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２．要らない</a:t>
                      </a:r>
                    </a:p>
                  </a:txBody>
                  <a:tcPr marL="3626" marR="3626" marT="3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5521703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3626" marR="3626" marT="3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3626" marR="3626" marT="3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サービス</a:t>
                      </a:r>
                    </a:p>
                  </a:txBody>
                  <a:tcPr marL="3626" marR="3626" marT="3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スマートロック（デジタル鍵を使い、買物支援や見守り）</a:t>
                      </a:r>
                    </a:p>
                  </a:txBody>
                  <a:tcPr marL="3626" marR="3626" marT="3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１．欲しい</a:t>
                      </a:r>
                      <a:b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</a:br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２．要らない</a:t>
                      </a:r>
                    </a:p>
                  </a:txBody>
                  <a:tcPr marL="3626" marR="3626" marT="3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0962339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3626" marR="3626" marT="3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3626" marR="3626" marT="3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機器利用</a:t>
                      </a:r>
                    </a:p>
                  </a:txBody>
                  <a:tcPr marL="3626" marR="3626" marT="3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スマートシティで使うツールの使い方</a:t>
                      </a:r>
                    </a:p>
                  </a:txBody>
                  <a:tcPr marL="3626" marR="3626" marT="3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１．教えて欲しい</a:t>
                      </a:r>
                      <a:b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</a:br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２．自分で調べる</a:t>
                      </a:r>
                    </a:p>
                  </a:txBody>
                  <a:tcPr marL="3626" marR="3626" marT="3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5867721"/>
                  </a:ext>
                </a:extLst>
              </a:tr>
            </a:tbl>
          </a:graphicData>
        </a:graphic>
      </p:graphicFrame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BFB8003-C38F-4CAB-9318-4208796C7E36}"/>
              </a:ext>
            </a:extLst>
          </p:cNvPr>
          <p:cNvSpPr txBox="1"/>
          <p:nvPr/>
        </p:nvSpPr>
        <p:spPr>
          <a:xfrm>
            <a:off x="1545336" y="73152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solidFill>
                  <a:schemeClr val="bg1"/>
                </a:solidFill>
              </a:rPr>
              <a:t>アンケート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5117943-48B0-4371-9193-5710303BE0CB}"/>
              </a:ext>
            </a:extLst>
          </p:cNvPr>
          <p:cNvSpPr txBox="1"/>
          <p:nvPr/>
        </p:nvSpPr>
        <p:spPr>
          <a:xfrm>
            <a:off x="3029919" y="6212040"/>
            <a:ext cx="5147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12/27</a:t>
            </a:r>
            <a:r>
              <a:rPr kumimoji="1" lang="ja-JP" altLang="en-US"/>
              <a:t>までにアンケート</a:t>
            </a:r>
            <a:r>
              <a:rPr kumimoji="1" lang="ja-JP" altLang="en-US" dirty="0"/>
              <a:t>内容提出お願いします。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4954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566767A-64BC-4066-BF3F-F80741170E72}"/>
              </a:ext>
            </a:extLst>
          </p:cNvPr>
          <p:cNvSpPr txBox="1"/>
          <p:nvPr/>
        </p:nvSpPr>
        <p:spPr>
          <a:xfrm>
            <a:off x="322217" y="809897"/>
            <a:ext cx="7917552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福井県から来年度</a:t>
            </a:r>
            <a:r>
              <a:rPr kumimoji="1" lang="en-US" altLang="ja-JP" dirty="0"/>
              <a:t>CSPF</a:t>
            </a:r>
            <a:r>
              <a:rPr kumimoji="1" lang="ja-JP" altLang="en-US" dirty="0"/>
              <a:t>の導入に向けての要望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4</a:t>
            </a:r>
            <a:r>
              <a:rPr kumimoji="1" lang="ja-JP" altLang="en-US" dirty="0"/>
              <a:t>月</a:t>
            </a:r>
            <a:r>
              <a:rPr kumimoji="1" lang="en-US" altLang="ja-JP" dirty="0"/>
              <a:t>1</a:t>
            </a:r>
            <a:r>
              <a:rPr kumimoji="1" lang="ja-JP" altLang="en-US" dirty="0"/>
              <a:t>日の契約に向けて準備</a:t>
            </a:r>
            <a:endParaRPr kumimoji="1" lang="en-US" altLang="ja-JP" dirty="0"/>
          </a:p>
          <a:p>
            <a:r>
              <a:rPr kumimoji="1" lang="ja-JP" altLang="en-US" dirty="0"/>
              <a:t>　</a:t>
            </a:r>
            <a:r>
              <a:rPr kumimoji="1" lang="en-US" altLang="ja-JP" dirty="0"/>
              <a:t>1</a:t>
            </a:r>
            <a:r>
              <a:rPr kumimoji="1" lang="ja-JP" altLang="en-US" dirty="0"/>
              <a:t>月初旬～中旬には仕様書完成</a:t>
            </a:r>
          </a:p>
          <a:p>
            <a:r>
              <a:rPr kumimoji="1" lang="ja-JP" altLang="en-US" dirty="0"/>
              <a:t>　</a:t>
            </a:r>
            <a:r>
              <a:rPr kumimoji="1" lang="en-US" altLang="ja-JP" dirty="0"/>
              <a:t>2</a:t>
            </a:r>
            <a:r>
              <a:rPr kumimoji="1" lang="ja-JP" altLang="en-US" dirty="0"/>
              <a:t>月中旬に公告し（</a:t>
            </a:r>
            <a:r>
              <a:rPr kumimoji="1" lang="en-US" altLang="ja-JP" dirty="0"/>
              <a:t>WTO</a:t>
            </a:r>
            <a:r>
              <a:rPr kumimoji="1" lang="ja-JP" altLang="en-US" dirty="0"/>
              <a:t>案件）</a:t>
            </a:r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CSPF</a:t>
            </a:r>
            <a:r>
              <a:rPr kumimoji="1" lang="ja-JP" altLang="en-US" dirty="0"/>
              <a:t>基本仕様</a:t>
            </a:r>
            <a:br>
              <a:rPr kumimoji="1" lang="en-US" altLang="ja-JP" dirty="0"/>
            </a:br>
            <a:r>
              <a:rPr kumimoji="1" lang="ja-JP" altLang="en-US" dirty="0"/>
              <a:t>　都市</a:t>
            </a:r>
            <a:r>
              <a:rPr kumimoji="1" lang="en-US" altLang="ja-JP" dirty="0"/>
              <a:t>OS</a:t>
            </a:r>
            <a:r>
              <a:rPr kumimoji="1" lang="ja-JP" altLang="en-US" dirty="0"/>
              <a:t>、</a:t>
            </a:r>
            <a:r>
              <a:rPr kumimoji="1" lang="en-US" altLang="ja-JP" dirty="0"/>
              <a:t>ID</a:t>
            </a:r>
            <a:r>
              <a:rPr kumimoji="1" lang="ja-JP" altLang="en-US" dirty="0"/>
              <a:t>管理、地域スーパーアプリ</a:t>
            </a:r>
            <a:br>
              <a:rPr kumimoji="1" lang="en-US" altLang="ja-JP" dirty="0"/>
            </a:br>
            <a:r>
              <a:rPr kumimoji="1" lang="ja-JP" altLang="en-US" dirty="0"/>
              <a:t>　　都市</a:t>
            </a:r>
            <a:r>
              <a:rPr kumimoji="1" lang="en-US" altLang="ja-JP" dirty="0"/>
              <a:t>OS</a:t>
            </a:r>
            <a:r>
              <a:rPr kumimoji="1" lang="ja-JP" altLang="en-US" dirty="0"/>
              <a:t>：　</a:t>
            </a:r>
            <a:r>
              <a:rPr kumimoji="1" lang="en-US" altLang="ja-JP" dirty="0"/>
              <a:t>JP-LINK</a:t>
            </a:r>
            <a:r>
              <a:rPr kumimoji="1" lang="ja-JP" altLang="en-US" dirty="0"/>
              <a:t>と</a:t>
            </a:r>
            <a:r>
              <a:rPr kumimoji="1" lang="en-US" altLang="ja-JP" dirty="0" err="1"/>
              <a:t>Symphonict</a:t>
            </a:r>
            <a:br>
              <a:rPr kumimoji="1" lang="en-US" altLang="ja-JP" dirty="0"/>
            </a:br>
            <a:r>
              <a:rPr kumimoji="1" lang="ja-JP" altLang="en-US" dirty="0"/>
              <a:t>　　</a:t>
            </a:r>
            <a:r>
              <a:rPr kumimoji="1" lang="en-US" altLang="ja-JP" dirty="0"/>
              <a:t>ID</a:t>
            </a:r>
            <a:r>
              <a:rPr kumimoji="1" lang="ja-JP" altLang="en-US" dirty="0"/>
              <a:t>管理：　</a:t>
            </a:r>
            <a:r>
              <a:rPr kumimoji="1" lang="en-US" altLang="ja-JP" dirty="0" err="1"/>
              <a:t>eKYC</a:t>
            </a:r>
            <a:r>
              <a:rPr kumimoji="1" lang="ja-JP" altLang="en-US" dirty="0"/>
              <a:t>含む</a:t>
            </a:r>
            <a:br>
              <a:rPr kumimoji="1" lang="en-US" altLang="ja-JP" dirty="0"/>
            </a:br>
            <a:r>
              <a:rPr kumimoji="1" lang="ja-JP" altLang="en-US" dirty="0"/>
              <a:t>　　地域</a:t>
            </a:r>
            <a:r>
              <a:rPr kumimoji="1" lang="en-US" altLang="ja-JP" dirty="0"/>
              <a:t>Ap</a:t>
            </a:r>
            <a:r>
              <a:rPr kumimoji="1" lang="ja-JP" altLang="en-US" dirty="0"/>
              <a:t>：　</a:t>
            </a:r>
            <a:r>
              <a:rPr kumimoji="1" lang="en-US" altLang="ja-JP" dirty="0" err="1"/>
              <a:t>NoCode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公告にでる仕様書は</a:t>
            </a:r>
            <a:r>
              <a:rPr kumimoji="1" lang="en-US" altLang="ja-JP" dirty="0"/>
              <a:t>CSPF</a:t>
            </a:r>
            <a:r>
              <a:rPr kumimoji="1" lang="ja-JP" altLang="en-US" dirty="0"/>
              <a:t>仕様書がベース</a:t>
            </a:r>
            <a:br>
              <a:rPr kumimoji="1" lang="en-US" altLang="ja-JP" dirty="0"/>
            </a:br>
            <a:r>
              <a:rPr kumimoji="1" lang="ja-JP" altLang="en-US" dirty="0"/>
              <a:t>サービスを提供したい企業は早めに連絡を事務局と</a:t>
            </a:r>
            <a:r>
              <a:rPr kumimoji="1" lang="en-US" altLang="ja-JP" dirty="0"/>
              <a:t>OZ1</a:t>
            </a:r>
            <a:r>
              <a:rPr kumimoji="1" lang="ja-JP" altLang="en-US" dirty="0"/>
              <a:t>江川宛にください。</a:t>
            </a:r>
            <a:br>
              <a:rPr kumimoji="1" lang="en-US" altLang="ja-JP" dirty="0"/>
            </a:br>
            <a:r>
              <a:rPr kumimoji="1" lang="ja-JP" altLang="en-US" dirty="0"/>
              <a:t>入札は</a:t>
            </a:r>
            <a:r>
              <a:rPr kumimoji="1" lang="en-US" altLang="ja-JP" dirty="0"/>
              <a:t>OZ1</a:t>
            </a:r>
            <a:r>
              <a:rPr kumimoji="1" lang="ja-JP" altLang="en-US" dirty="0"/>
              <a:t>が入ります。（</a:t>
            </a:r>
            <a:r>
              <a:rPr kumimoji="1" lang="en-US" altLang="ja-JP" dirty="0"/>
              <a:t>CSPFC</a:t>
            </a:r>
            <a:r>
              <a:rPr kumimoji="1" lang="ja-JP" altLang="en-US" dirty="0"/>
              <a:t>は協議会なので入札資格が取れない）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⇒現状福井県全域でサービス利用者は</a:t>
            </a:r>
            <a:r>
              <a:rPr kumimoji="1" lang="en-US" altLang="ja-JP" dirty="0"/>
              <a:t>26</a:t>
            </a:r>
            <a:r>
              <a:rPr kumimoji="1" lang="ja-JP" altLang="en-US" dirty="0"/>
              <a:t>万人のサービスと連携します。</a:t>
            </a:r>
            <a:endParaRPr kumimoji="1" lang="en-US" altLang="ja-JP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20ADECF-99B6-4923-A095-848D70A8DF56}"/>
              </a:ext>
            </a:extLst>
          </p:cNvPr>
          <p:cNvSpPr txBox="1"/>
          <p:nvPr/>
        </p:nvSpPr>
        <p:spPr>
          <a:xfrm>
            <a:off x="1497874" y="113211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福井県からの要望</a:t>
            </a:r>
          </a:p>
        </p:txBody>
      </p:sp>
    </p:spTree>
    <p:extLst>
      <p:ext uri="{BB962C8B-B14F-4D97-AF65-F5344CB8AC3E}">
        <p14:creationId xmlns:p14="http://schemas.microsoft.com/office/powerpoint/2010/main" val="2621441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729BC07-7EE7-40E0-84CC-B97552AB98E9}"/>
              </a:ext>
            </a:extLst>
          </p:cNvPr>
          <p:cNvSpPr txBox="1"/>
          <p:nvPr/>
        </p:nvSpPr>
        <p:spPr>
          <a:xfrm>
            <a:off x="2967317" y="2835549"/>
            <a:ext cx="61093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b="1" dirty="0"/>
              <a:t>CSPFC</a:t>
            </a:r>
            <a:r>
              <a:rPr kumimoji="1" lang="ja-JP" altLang="en-US" sz="4400" b="1" dirty="0"/>
              <a:t>事務局からの案内</a:t>
            </a:r>
          </a:p>
        </p:txBody>
      </p:sp>
    </p:spTree>
    <p:extLst>
      <p:ext uri="{BB962C8B-B14F-4D97-AF65-F5344CB8AC3E}">
        <p14:creationId xmlns:p14="http://schemas.microsoft.com/office/powerpoint/2010/main" val="3403575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0A19114-4BBE-4773-B818-78906B10ADAD}"/>
              </a:ext>
            </a:extLst>
          </p:cNvPr>
          <p:cNvSpPr txBox="1"/>
          <p:nvPr/>
        </p:nvSpPr>
        <p:spPr>
          <a:xfrm>
            <a:off x="1588052" y="64051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ja-JP" altLang="en-US">
                <a:solidFill>
                  <a:schemeClr val="bg1"/>
                </a:solidFill>
              </a:rPr>
              <a:t>豊能町定例会予定変更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DDBD661-C00B-496A-B71B-81EC57A1B4CE}"/>
              </a:ext>
            </a:extLst>
          </p:cNvPr>
          <p:cNvSpPr txBox="1"/>
          <p:nvPr/>
        </p:nvSpPr>
        <p:spPr>
          <a:xfrm>
            <a:off x="626579" y="957883"/>
            <a:ext cx="428928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8CCF960-8DFC-456A-BB60-21F6F9E0149F}"/>
              </a:ext>
            </a:extLst>
          </p:cNvPr>
          <p:cNvSpPr txBox="1"/>
          <p:nvPr/>
        </p:nvSpPr>
        <p:spPr>
          <a:xfrm>
            <a:off x="1365804" y="1929020"/>
            <a:ext cx="8397459" cy="42473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/>
              <a:t>2022年</a:t>
            </a:r>
            <a:endParaRPr lang="ja-JP" altLang="en-US" dirty="0"/>
          </a:p>
          <a:p>
            <a:r>
              <a:rPr lang="ja-JP" altLang="en-US"/>
              <a:t>　1月6日　　オンライン（進捗報告）</a:t>
            </a:r>
            <a:endParaRPr lang="ja-JP"/>
          </a:p>
          <a:p>
            <a:r>
              <a:rPr lang="ja-JP" altLang="en-US"/>
              <a:t>　　13日　　現地＋オンライン（分科会意見交換）</a:t>
            </a:r>
          </a:p>
          <a:p>
            <a:r>
              <a:rPr lang="ja-JP" altLang="en-US"/>
              <a:t>　　20日　　オンライン（進捗報告）</a:t>
            </a:r>
            <a:endParaRPr lang="ja-JP" altLang="en-US" dirty="0"/>
          </a:p>
          <a:p>
            <a:r>
              <a:rPr lang="ja-JP" altLang="en-US"/>
              <a:t>　　27日　　現地＋オンライン（分科会意見交換）、PM　OSPF</a:t>
            </a:r>
          </a:p>
          <a:p>
            <a:endParaRPr lang="ja-JP" altLang="en-US" dirty="0"/>
          </a:p>
          <a:p>
            <a:r>
              <a:rPr lang="ja-JP" altLang="en-US"/>
              <a:t>　2月3日　　オンライン（進捗報告）</a:t>
            </a:r>
          </a:p>
          <a:p>
            <a:r>
              <a:rPr lang="ja-JP" altLang="en-US"/>
              <a:t>　　10日　　現地＋オンライン（分科会意見交換）</a:t>
            </a:r>
          </a:p>
          <a:p>
            <a:r>
              <a:rPr lang="ja-JP" altLang="en-US"/>
              <a:t>　　17日　　オンライン（進捗報告）</a:t>
            </a:r>
          </a:p>
          <a:p>
            <a:r>
              <a:rPr lang="ja-JP" altLang="en-US"/>
              <a:t>　　24日　　現地＋オンライン（分科会意見交換＆報告書取りまとめ）</a:t>
            </a:r>
          </a:p>
          <a:p>
            <a:endParaRPr lang="ja-JP" altLang="en-US" dirty="0"/>
          </a:p>
          <a:p>
            <a:r>
              <a:rPr lang="ja-JP" altLang="en-US"/>
              <a:t>　3月3日　　現地＋オンライン（報告書レビュー）</a:t>
            </a:r>
          </a:p>
          <a:p>
            <a:r>
              <a:rPr lang="ja-JP" altLang="en-US"/>
              <a:t>　　（5日　　健康寿命延伸フェスティバル）</a:t>
            </a:r>
            <a:endParaRPr lang="ja-JP" altLang="en-US" dirty="0"/>
          </a:p>
          <a:p>
            <a:r>
              <a:rPr lang="ja-JP" altLang="en-US"/>
              <a:t>　　10日　　オンライン（最終報告書レビュー）</a:t>
            </a:r>
          </a:p>
          <a:p>
            <a:r>
              <a:rPr lang="ja-JP" altLang="en-US"/>
              <a:t>　　（11日　　報告書＆経理処理提出日）　</a:t>
            </a:r>
            <a:endParaRPr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E4F88EA-5DC1-434B-BEE2-C6AC7239850B}"/>
              </a:ext>
            </a:extLst>
          </p:cNvPr>
          <p:cNvSpPr txBox="1"/>
          <p:nvPr/>
        </p:nvSpPr>
        <p:spPr>
          <a:xfrm>
            <a:off x="627269" y="792922"/>
            <a:ext cx="851893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/>
              <a:t>　以下のように現地開催の日程を変更しました。</a:t>
            </a:r>
          </a:p>
          <a:p>
            <a:r>
              <a:rPr lang="ja-JP" altLang="en-US"/>
              <a:t>ホームページ用務予定表は変更済みなので、確認お願いします。</a:t>
            </a:r>
            <a:endParaRPr lang="ja-JP" altLang="en-US" dirty="0"/>
          </a:p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76992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5DBBD1E5-3DA4-475F-9A62-F31308A07C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822" y="570578"/>
            <a:ext cx="8468024" cy="6130403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1E43D6D-3B74-4687-8A2A-CEC4AE22E4DB}"/>
              </a:ext>
            </a:extLst>
          </p:cNvPr>
          <p:cNvSpPr txBox="1"/>
          <p:nvPr/>
        </p:nvSpPr>
        <p:spPr>
          <a:xfrm>
            <a:off x="1472011" y="61472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solidFill>
                  <a:schemeClr val="bg1"/>
                </a:solidFill>
              </a:rPr>
              <a:t>メーリングリスト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EF69BD2-473D-4193-8BD3-4A5B25BF1C8C}"/>
              </a:ext>
            </a:extLst>
          </p:cNvPr>
          <p:cNvSpPr txBox="1"/>
          <p:nvPr/>
        </p:nvSpPr>
        <p:spPr>
          <a:xfrm>
            <a:off x="8724384" y="931652"/>
            <a:ext cx="3467616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/>
              <a:t>豊能定例会が全ての基本</a:t>
            </a:r>
            <a:endParaRPr kumimoji="1" lang="en-US" altLang="ja-JP" sz="1600" dirty="0"/>
          </a:p>
          <a:p>
            <a:endParaRPr kumimoji="1" lang="en-US" altLang="ja-JP" sz="1600" dirty="0"/>
          </a:p>
          <a:p>
            <a:r>
              <a:rPr kumimoji="1" lang="ja-JP" altLang="en-US" sz="1600" dirty="0"/>
              <a:t>今後</a:t>
            </a:r>
            <a:r>
              <a:rPr kumimoji="1" lang="en-US" altLang="ja-JP" sz="1600" dirty="0"/>
              <a:t>all</a:t>
            </a:r>
            <a:r>
              <a:rPr kumimoji="1" lang="ja-JP" altLang="en-US" sz="1600" dirty="0"/>
              <a:t>でメンバーも参加</a:t>
            </a:r>
            <a:endParaRPr kumimoji="1" lang="en-US" altLang="ja-JP" sz="1600" dirty="0"/>
          </a:p>
          <a:p>
            <a:endParaRPr kumimoji="1" lang="en-US" altLang="ja-JP" sz="1600" dirty="0"/>
          </a:p>
          <a:p>
            <a:r>
              <a:rPr kumimoji="1" lang="ja-JP" altLang="en-US" sz="1600" dirty="0"/>
              <a:t>各自治体向けには</a:t>
            </a:r>
            <a:endParaRPr kumimoji="1" lang="en-US" altLang="ja-JP" sz="1600" dirty="0"/>
          </a:p>
          <a:p>
            <a:r>
              <a:rPr kumimoji="1" lang="ja-JP" altLang="en-US" sz="1600" dirty="0"/>
              <a:t>別分科会を設定し、個別対応</a:t>
            </a:r>
            <a:endParaRPr kumimoji="1" lang="en-US" altLang="ja-JP" sz="1600" dirty="0"/>
          </a:p>
          <a:p>
            <a:endParaRPr kumimoji="1" lang="en-US" altLang="ja-JP" sz="1600" dirty="0"/>
          </a:p>
          <a:p>
            <a:r>
              <a:rPr kumimoji="1" lang="ja-JP" altLang="en-US" sz="1600" dirty="0"/>
              <a:t>例：福井県</a:t>
            </a:r>
            <a:endParaRPr kumimoji="1" lang="en-US" altLang="ja-JP" sz="1600" dirty="0"/>
          </a:p>
          <a:p>
            <a:r>
              <a:rPr kumimoji="1" lang="ja-JP" altLang="en-US" sz="1600" dirty="0"/>
              <a:t>　福井ワーキング</a:t>
            </a:r>
            <a:endParaRPr kumimoji="1" lang="en-US" altLang="ja-JP" sz="1600" dirty="0"/>
          </a:p>
          <a:p>
            <a:r>
              <a:rPr kumimoji="1" lang="ja-JP" altLang="en-US" sz="1600" dirty="0"/>
              <a:t>　　</a:t>
            </a:r>
            <a:r>
              <a:rPr kumimoji="1" lang="en-US" altLang="ja-JP" sz="1600" dirty="0"/>
              <a:t>CSPFC</a:t>
            </a:r>
            <a:r>
              <a:rPr kumimoji="1" lang="ja-JP" altLang="en-US" sz="1600" dirty="0"/>
              <a:t>リーダー企業</a:t>
            </a:r>
            <a:br>
              <a:rPr kumimoji="1" lang="en-US" altLang="ja-JP" sz="1600" dirty="0"/>
            </a:br>
            <a:r>
              <a:rPr kumimoji="1" lang="ja-JP" altLang="en-US" sz="1600" dirty="0"/>
              <a:t>　　＋地元企業（各社</a:t>
            </a:r>
            <a:r>
              <a:rPr kumimoji="1" lang="en-US" altLang="ja-JP" sz="1600" dirty="0"/>
              <a:t>CSPF</a:t>
            </a:r>
            <a:r>
              <a:rPr kumimoji="1" lang="ja-JP" altLang="en-US" sz="1600" dirty="0"/>
              <a:t>参加要）</a:t>
            </a:r>
          </a:p>
        </p:txBody>
      </p:sp>
    </p:spTree>
    <p:extLst>
      <p:ext uri="{BB962C8B-B14F-4D97-AF65-F5344CB8AC3E}">
        <p14:creationId xmlns:p14="http://schemas.microsoft.com/office/powerpoint/2010/main" val="23107710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E3C9E28-85BA-4C55-82F3-283BE5E03748}"/>
              </a:ext>
            </a:extLst>
          </p:cNvPr>
          <p:cNvSpPr txBox="1"/>
          <p:nvPr/>
        </p:nvSpPr>
        <p:spPr>
          <a:xfrm>
            <a:off x="1720312" y="2828441"/>
            <a:ext cx="184731" cy="707886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endParaRPr lang="en-US" altLang="ja-JP" sz="4000" dirty="0"/>
          </a:p>
        </p:txBody>
      </p:sp>
      <p:pic>
        <p:nvPicPr>
          <p:cNvPr id="5" name="図 5" descr="建物, ブラインド が含まれている画像&#10;&#10;説明は自動で生成されたものです">
            <a:extLst>
              <a:ext uri="{FF2B5EF4-FFF2-40B4-BE49-F238E27FC236}">
                <a16:creationId xmlns:a16="http://schemas.microsoft.com/office/drawing/2014/main" id="{1A4D3B0B-928B-4D58-BE48-B5FC99DBB2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58" y="520640"/>
            <a:ext cx="11909284" cy="6259761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A0CB775-4F1D-4FB1-9641-B9C6238EF4F5}"/>
              </a:ext>
            </a:extLst>
          </p:cNvPr>
          <p:cNvSpPr txBox="1"/>
          <p:nvPr/>
        </p:nvSpPr>
        <p:spPr>
          <a:xfrm>
            <a:off x="1704512" y="79897"/>
            <a:ext cx="3666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chemeClr val="bg1"/>
                </a:solidFill>
              </a:rPr>
              <a:t>分科会メーリングリスト</a:t>
            </a:r>
          </a:p>
        </p:txBody>
      </p:sp>
    </p:spTree>
    <p:extLst>
      <p:ext uri="{BB962C8B-B14F-4D97-AF65-F5344CB8AC3E}">
        <p14:creationId xmlns:p14="http://schemas.microsoft.com/office/powerpoint/2010/main" val="7628352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B608636-5FBE-40C3-96C0-D5112DEBA3B8}"/>
              </a:ext>
            </a:extLst>
          </p:cNvPr>
          <p:cNvSpPr txBox="1"/>
          <p:nvPr/>
        </p:nvSpPr>
        <p:spPr>
          <a:xfrm>
            <a:off x="382554" y="839755"/>
            <a:ext cx="11162030" cy="5324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とよのウォーキングアプリ</a:t>
            </a:r>
            <a:r>
              <a:rPr kumimoji="1" lang="en-US" altLang="ja-JP" sz="1400" dirty="0"/>
              <a:t>URL</a:t>
            </a:r>
          </a:p>
          <a:p>
            <a:r>
              <a:rPr kumimoji="1" lang="ja-JP" altLang="en-US" sz="1400" dirty="0"/>
              <a:t>　</a:t>
            </a:r>
            <a:r>
              <a:rPr kumimoji="1" lang="en-US" altLang="ja-JP" sz="1400" dirty="0"/>
              <a:t>URL</a:t>
            </a:r>
            <a:r>
              <a:rPr kumimoji="1" lang="ja-JP" altLang="en-US" sz="1400" dirty="0"/>
              <a:t>が難しいので、「とよのん」または「とよのんウォーキング」で</a:t>
            </a:r>
            <a:r>
              <a:rPr kumimoji="1" lang="en-US" altLang="ja-JP" sz="1400" dirty="0"/>
              <a:t>Appstore/</a:t>
            </a:r>
            <a:r>
              <a:rPr kumimoji="1" lang="en-US" altLang="ja-JP" sz="1400" dirty="0" err="1"/>
              <a:t>GooglePlay</a:t>
            </a:r>
            <a:r>
              <a:rPr kumimoji="1" lang="ja-JP" altLang="en-US" sz="1400" dirty="0"/>
              <a:t>検索</a:t>
            </a:r>
            <a:endParaRPr kumimoji="1" lang="en-US" altLang="ja-JP" sz="1400" dirty="0"/>
          </a:p>
          <a:p>
            <a:endParaRPr kumimoji="1" lang="en-US" altLang="ja-JP" sz="1400" dirty="0"/>
          </a:p>
          <a:p>
            <a:r>
              <a:rPr kumimoji="1" lang="ja-JP" altLang="en-US" sz="1400" dirty="0"/>
              <a:t>アンケートに関して</a:t>
            </a:r>
            <a:endParaRPr kumimoji="1" lang="en-US" altLang="ja-JP" sz="1400" dirty="0"/>
          </a:p>
          <a:p>
            <a:r>
              <a:rPr kumimoji="1" lang="ja-JP" altLang="en-US" sz="1400" dirty="0"/>
              <a:t>　＞アンケート質問内容の文字数</a:t>
            </a:r>
            <a:r>
              <a:rPr kumimoji="1" lang="en-US" altLang="ja-JP" sz="1400" dirty="0"/>
              <a:t>MAX</a:t>
            </a:r>
          </a:p>
          <a:p>
            <a:r>
              <a:rPr kumimoji="1" lang="ja-JP" altLang="en-US" sz="1400" dirty="0"/>
              <a:t>　　　質問文、回答文ともに以下の文字数を推奨します。</a:t>
            </a:r>
          </a:p>
          <a:p>
            <a:endParaRPr kumimoji="1" lang="ja-JP" altLang="en-US" sz="1400" dirty="0"/>
          </a:p>
          <a:p>
            <a:r>
              <a:rPr kumimoji="1" lang="ja-JP" altLang="en-US" sz="1400" dirty="0"/>
              <a:t>　　　優先順位１のパターン：見栄えが良い</a:t>
            </a:r>
          </a:p>
          <a:p>
            <a:r>
              <a:rPr kumimoji="1" lang="ja-JP" altLang="en-US" sz="1400" dirty="0"/>
              <a:t>　　　　</a:t>
            </a:r>
            <a:r>
              <a:rPr kumimoji="1" lang="en-US" altLang="ja-JP" sz="1400" dirty="0"/>
              <a:t>1</a:t>
            </a:r>
            <a:r>
              <a:rPr kumimoji="1" lang="ja-JP" altLang="en-US" sz="1400" dirty="0"/>
              <a:t>行目全角で</a:t>
            </a:r>
            <a:r>
              <a:rPr kumimoji="1" lang="en-US" altLang="ja-JP" sz="1400" dirty="0"/>
              <a:t>17</a:t>
            </a:r>
            <a:r>
              <a:rPr kumimoji="1" lang="ja-JP" altLang="en-US" sz="1400" dirty="0"/>
              <a:t>文字まで</a:t>
            </a:r>
          </a:p>
          <a:p>
            <a:endParaRPr kumimoji="1" lang="ja-JP" altLang="en-US" sz="1400" dirty="0"/>
          </a:p>
          <a:p>
            <a:r>
              <a:rPr kumimoji="1" lang="ja-JP" altLang="en-US" sz="1400" dirty="0"/>
              <a:t>　　　優先順位２のパターン：見栄えがまあまあよい</a:t>
            </a:r>
          </a:p>
          <a:p>
            <a:r>
              <a:rPr kumimoji="1" lang="ja-JP" altLang="en-US" sz="1400" dirty="0"/>
              <a:t>　　　　</a:t>
            </a:r>
            <a:r>
              <a:rPr kumimoji="1" lang="en-US" altLang="ja-JP" sz="1400" dirty="0"/>
              <a:t>1</a:t>
            </a:r>
            <a:r>
              <a:rPr kumimoji="1" lang="ja-JP" altLang="en-US" sz="1400" dirty="0"/>
              <a:t>行目全角で</a:t>
            </a:r>
            <a:r>
              <a:rPr kumimoji="1" lang="en-US" altLang="ja-JP" sz="1400" dirty="0"/>
              <a:t>17</a:t>
            </a:r>
            <a:r>
              <a:rPr kumimoji="1" lang="ja-JP" altLang="en-US" sz="1400" dirty="0"/>
              <a:t>文字まで</a:t>
            </a:r>
          </a:p>
          <a:p>
            <a:r>
              <a:rPr kumimoji="1" lang="ja-JP" altLang="en-US" sz="1400" dirty="0"/>
              <a:t>　　　　</a:t>
            </a:r>
            <a:r>
              <a:rPr kumimoji="1" lang="en-US" altLang="ja-JP" sz="1400" dirty="0"/>
              <a:t>2</a:t>
            </a:r>
            <a:r>
              <a:rPr kumimoji="1" lang="ja-JP" altLang="en-US" sz="1400" dirty="0"/>
              <a:t>行目全角で</a:t>
            </a:r>
            <a:r>
              <a:rPr kumimoji="1" lang="en-US" altLang="ja-JP" sz="1400" dirty="0"/>
              <a:t>9</a:t>
            </a:r>
            <a:r>
              <a:rPr kumimoji="1" lang="ja-JP" altLang="en-US" sz="1400" dirty="0"/>
              <a:t>文字まで</a:t>
            </a:r>
          </a:p>
          <a:p>
            <a:r>
              <a:rPr kumimoji="1" lang="ja-JP" altLang="en-US" sz="1400" dirty="0"/>
              <a:t>　　　　最大全角で</a:t>
            </a:r>
            <a:r>
              <a:rPr kumimoji="1" lang="en-US" altLang="ja-JP" sz="1400" dirty="0"/>
              <a:t>26</a:t>
            </a:r>
            <a:r>
              <a:rPr kumimoji="1" lang="ja-JP" altLang="en-US" sz="1400" dirty="0"/>
              <a:t>文字まで</a:t>
            </a:r>
          </a:p>
          <a:p>
            <a:endParaRPr kumimoji="1" lang="ja-JP" altLang="en-US" sz="1400" dirty="0"/>
          </a:p>
          <a:p>
            <a:r>
              <a:rPr kumimoji="1" lang="ja-JP" altLang="en-US" sz="1400" dirty="0"/>
              <a:t>　　　優先順位３のパターン：あまり見栄えがよくない</a:t>
            </a:r>
          </a:p>
          <a:p>
            <a:r>
              <a:rPr kumimoji="1" lang="ja-JP" altLang="en-US" sz="1400" dirty="0"/>
              <a:t>　　　　全角でおよそ</a:t>
            </a:r>
            <a:r>
              <a:rPr kumimoji="1" lang="en-US" altLang="ja-JP" sz="1400" dirty="0"/>
              <a:t>700</a:t>
            </a:r>
            <a:r>
              <a:rPr kumimoji="1" lang="ja-JP" altLang="en-US" sz="1400" dirty="0"/>
              <a:t>文字まで入りますが、できるだけ短い文としてください。</a:t>
            </a:r>
          </a:p>
          <a:p>
            <a:endParaRPr kumimoji="1" lang="ja-JP" altLang="en-US" sz="1400" dirty="0"/>
          </a:p>
          <a:p>
            <a:r>
              <a:rPr kumimoji="1" lang="ja-JP" altLang="en-US" sz="1400" dirty="0"/>
              <a:t>　＞アンケート締切日</a:t>
            </a:r>
          </a:p>
          <a:p>
            <a:r>
              <a:rPr kumimoji="1" lang="ja-JP" altLang="en-US" sz="1400" dirty="0"/>
              <a:t>　　　</a:t>
            </a:r>
            <a:r>
              <a:rPr kumimoji="1" lang="en-US" altLang="ja-JP" sz="1400" dirty="0"/>
              <a:t>12</a:t>
            </a:r>
            <a:r>
              <a:rPr kumimoji="1" lang="ja-JP" altLang="en-US" sz="1400" dirty="0"/>
              <a:t>月</a:t>
            </a:r>
            <a:r>
              <a:rPr kumimoji="1" lang="en-US" altLang="ja-JP" sz="1400" dirty="0"/>
              <a:t>27</a:t>
            </a:r>
            <a:r>
              <a:rPr kumimoji="1" lang="ja-JP" altLang="en-US" sz="1400" dirty="0"/>
              <a:t>日</a:t>
            </a:r>
            <a:r>
              <a:rPr kumimoji="1" lang="en-US" altLang="ja-JP" sz="1400" dirty="0"/>
              <a:t>24</a:t>
            </a:r>
            <a:r>
              <a:rPr kumimoji="1" lang="ja-JP" altLang="en-US" sz="1400" dirty="0"/>
              <a:t>時まで</a:t>
            </a:r>
          </a:p>
          <a:p>
            <a:r>
              <a:rPr kumimoji="1" lang="ja-JP" altLang="en-US" sz="1400" dirty="0"/>
              <a:t>　　（</a:t>
            </a:r>
            <a:r>
              <a:rPr kumimoji="1" lang="en-US" altLang="ja-JP" sz="1400" dirty="0"/>
              <a:t>12</a:t>
            </a:r>
            <a:r>
              <a:rPr kumimoji="1" lang="ja-JP" altLang="en-US" sz="1400" dirty="0"/>
              <a:t>月</a:t>
            </a:r>
            <a:r>
              <a:rPr kumimoji="1" lang="en-US" altLang="ja-JP" sz="1400" dirty="0"/>
              <a:t>28</a:t>
            </a:r>
            <a:r>
              <a:rPr kumimoji="1" lang="ja-JP" altLang="en-US" sz="1400" dirty="0"/>
              <a:t>日</a:t>
            </a:r>
            <a:r>
              <a:rPr kumimoji="1" lang="en-US" altLang="ja-JP" sz="1400" dirty="0"/>
              <a:t>15</a:t>
            </a:r>
            <a:r>
              <a:rPr kumimoji="1" lang="ja-JP" altLang="en-US" sz="1400" dirty="0"/>
              <a:t>時までに</a:t>
            </a:r>
            <a:r>
              <a:rPr kumimoji="1" lang="en-US" altLang="ja-JP" sz="1400" dirty="0" err="1"/>
              <a:t>NoCode</a:t>
            </a:r>
            <a:r>
              <a:rPr kumimoji="1" lang="en-US" altLang="ja-JP" sz="1400" dirty="0"/>
              <a:t> Japan</a:t>
            </a:r>
            <a:r>
              <a:rPr kumimoji="1" lang="ja-JP" altLang="en-US" sz="1400" dirty="0"/>
              <a:t>へ共有をお願いします）</a:t>
            </a:r>
            <a:endParaRPr kumimoji="1" lang="en-US" altLang="ja-JP" sz="1400" dirty="0"/>
          </a:p>
          <a:p>
            <a:endParaRPr kumimoji="1" lang="en-US" altLang="ja-JP" sz="1400" dirty="0"/>
          </a:p>
          <a:p>
            <a:r>
              <a:rPr kumimoji="1" lang="ja-JP" altLang="en-US" sz="1600" dirty="0">
                <a:solidFill>
                  <a:schemeClr val="accent6">
                    <a:lumMod val="75000"/>
                  </a:schemeClr>
                </a:solidFill>
              </a:rPr>
              <a:t>業務連絡</a:t>
            </a:r>
            <a:endParaRPr kumimoji="1" lang="en-US" altLang="ja-JP" sz="16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kumimoji="1" lang="ja-JP" altLang="en-US" sz="1600" dirty="0">
                <a:solidFill>
                  <a:schemeClr val="accent6">
                    <a:lumMod val="75000"/>
                  </a:schemeClr>
                </a:solidFill>
              </a:rPr>
              <a:t>　</a:t>
            </a:r>
            <a:r>
              <a:rPr kumimoji="1" lang="en-US" altLang="ja-JP" sz="1600" dirty="0" err="1">
                <a:solidFill>
                  <a:schemeClr val="accent6">
                    <a:lumMod val="75000"/>
                  </a:schemeClr>
                </a:solidFill>
              </a:rPr>
              <a:t>NoCodeJapan</a:t>
            </a:r>
            <a:r>
              <a:rPr kumimoji="1" lang="ja-JP" altLang="en-US" sz="1600" dirty="0">
                <a:solidFill>
                  <a:schemeClr val="accent6">
                    <a:lumMod val="75000"/>
                  </a:schemeClr>
                </a:solidFill>
              </a:rPr>
              <a:t>：　アンケートは</a:t>
            </a:r>
            <a:r>
              <a:rPr kumimoji="1" lang="en-US" altLang="ja-JP" sz="1600" dirty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kumimoji="1" lang="ja-JP" altLang="en-US" sz="1600" dirty="0">
                <a:solidFill>
                  <a:schemeClr val="accent6">
                    <a:lumMod val="75000"/>
                  </a:schemeClr>
                </a:solidFill>
              </a:rPr>
              <a:t>回目、</a:t>
            </a:r>
            <a:r>
              <a:rPr kumimoji="1" lang="en-US" altLang="ja-JP" sz="1600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kumimoji="1" lang="ja-JP" altLang="en-US" sz="1600" dirty="0">
                <a:solidFill>
                  <a:schemeClr val="accent6">
                    <a:lumMod val="75000"/>
                  </a:schemeClr>
                </a:solidFill>
              </a:rPr>
              <a:t>回目、</a:t>
            </a:r>
            <a:r>
              <a:rPr kumimoji="1" lang="en-US" altLang="ja-JP" sz="1600" dirty="0">
                <a:solidFill>
                  <a:schemeClr val="accent6">
                    <a:lumMod val="75000"/>
                  </a:schemeClr>
                </a:solidFill>
              </a:rPr>
              <a:t>3</a:t>
            </a:r>
            <a:r>
              <a:rPr kumimoji="1" lang="ja-JP" altLang="en-US" sz="1600" dirty="0">
                <a:solidFill>
                  <a:schemeClr val="accent6">
                    <a:lumMod val="75000"/>
                  </a:schemeClr>
                </a:solidFill>
              </a:rPr>
              <a:t>回目として全部残し、いつでも</a:t>
            </a:r>
            <a:r>
              <a:rPr kumimoji="1" lang="en-US" altLang="ja-JP" sz="1600" dirty="0">
                <a:solidFill>
                  <a:schemeClr val="accent6">
                    <a:lumMod val="75000"/>
                  </a:schemeClr>
                </a:solidFill>
              </a:rPr>
              <a:t>1-3</a:t>
            </a:r>
            <a:r>
              <a:rPr kumimoji="1" lang="ja-JP" altLang="en-US" sz="1600" dirty="0">
                <a:solidFill>
                  <a:schemeClr val="accent6">
                    <a:lumMod val="75000"/>
                  </a:schemeClr>
                </a:solidFill>
              </a:rPr>
              <a:t>が答えれるように手配お願いします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FA1CCC5-ADE5-4F3F-9FCB-8C28542510F6}"/>
              </a:ext>
            </a:extLst>
          </p:cNvPr>
          <p:cNvSpPr txBox="1"/>
          <p:nvPr/>
        </p:nvSpPr>
        <p:spPr>
          <a:xfrm>
            <a:off x="1513633" y="77755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その他案内</a:t>
            </a:r>
          </a:p>
        </p:txBody>
      </p:sp>
    </p:spTree>
    <p:extLst>
      <p:ext uri="{BB962C8B-B14F-4D97-AF65-F5344CB8AC3E}">
        <p14:creationId xmlns:p14="http://schemas.microsoft.com/office/powerpoint/2010/main" val="24830574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5023D10-F4F3-472C-91C8-33CAF548623A}"/>
              </a:ext>
            </a:extLst>
          </p:cNvPr>
          <p:cNvSpPr txBox="1"/>
          <p:nvPr/>
        </p:nvSpPr>
        <p:spPr>
          <a:xfrm>
            <a:off x="1704512" y="79897"/>
            <a:ext cx="3666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chemeClr val="bg1"/>
                </a:solidFill>
              </a:rPr>
              <a:t>分科会メンバーリスト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483C147-630F-4B5B-AB70-37F4DB98F297}"/>
              </a:ext>
            </a:extLst>
          </p:cNvPr>
          <p:cNvSpPr txBox="1"/>
          <p:nvPr/>
        </p:nvSpPr>
        <p:spPr>
          <a:xfrm>
            <a:off x="710213" y="780068"/>
            <a:ext cx="10458811" cy="55092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kumimoji="1" lang="en-US" altLang="ja-JP" sz="1600" dirty="0"/>
              <a:t>1</a:t>
            </a:r>
            <a:r>
              <a:rPr kumimoji="1" lang="ja-JP" altLang="en-US" sz="1600" dirty="0"/>
              <a:t>．見守り（</a:t>
            </a:r>
            <a:r>
              <a:rPr kumimoji="1" lang="en-US" altLang="ja-JP" sz="1600" dirty="0"/>
              <a:t>NEC</a:t>
            </a:r>
            <a:r>
              <a:rPr kumimoji="1" lang="ja-JP" altLang="en-US" sz="1600" dirty="0"/>
              <a:t>ネッツエスアイ）　　</a:t>
            </a:r>
            <a:r>
              <a:rPr kumimoji="1" lang="ja-JP" altLang="en-US" sz="1600" dirty="0">
                <a:highlight>
                  <a:srgbClr val="C0C0C0"/>
                </a:highlight>
              </a:rPr>
              <a:t>ビットキー</a:t>
            </a:r>
            <a:endParaRPr kumimoji="1" lang="en-US" altLang="ja-JP" sz="1600" dirty="0">
              <a:highlight>
                <a:srgbClr val="C0C0C0"/>
              </a:highlight>
            </a:endParaRPr>
          </a:p>
          <a:p>
            <a:endParaRPr kumimoji="1" lang="ja-JP" altLang="en-US" sz="1600" dirty="0"/>
          </a:p>
          <a:p>
            <a:pPr marL="342900" indent="-342900">
              <a:buAutoNum type="arabicPeriod" startAt="2"/>
            </a:pPr>
            <a:r>
              <a:rPr kumimoji="1" lang="ja-JP" altLang="en-US" sz="1600" dirty="0"/>
              <a:t>ヘルスケア（三井海上）　</a:t>
            </a:r>
            <a:r>
              <a:rPr lang="en-US" altLang="ja-JP" sz="1600" dirty="0">
                <a:effectLst/>
                <a:highlight>
                  <a:srgbClr val="C0C0C0"/>
                </a:highlight>
                <a:latin typeface="ＭＳ Ｐゴシック"/>
                <a:ea typeface="ＭＳ Ｐゴシック"/>
                <a:cs typeface="ＭＳ Ｐゴシック" panose="020B0600070205080204" pitchFamily="50" charset="-128"/>
              </a:rPr>
              <a:t>Green </a:t>
            </a:r>
            <a:r>
              <a:rPr lang="en-US" altLang="ja-JP" sz="1600" dirty="0" err="1">
                <a:effectLst/>
                <a:highlight>
                  <a:srgbClr val="C0C0C0"/>
                </a:highlight>
                <a:latin typeface="ＭＳ Ｐゴシック"/>
                <a:ea typeface="ＭＳ Ｐゴシック"/>
                <a:cs typeface="ＭＳ Ｐゴシック" panose="020B0600070205080204" pitchFamily="50" charset="-128"/>
              </a:rPr>
              <a:t>Bioanalytics</a:t>
            </a:r>
            <a:r>
              <a:rPr lang="ja-JP" altLang="en-US" sz="1600" dirty="0">
                <a:effectLst/>
                <a:latin typeface="ＭＳ Ｐゴシック"/>
                <a:ea typeface="ＭＳ Ｐゴシック"/>
                <a:cs typeface="ＭＳ Ｐゴシック" panose="020B0600070205080204" pitchFamily="50" charset="-128"/>
              </a:rPr>
              <a:t>　</a:t>
            </a:r>
            <a:r>
              <a:rPr lang="ja-JP" altLang="en-US" sz="1600" dirty="0">
                <a:effectLst/>
                <a:highlight>
                  <a:srgbClr val="C0C0C0"/>
                </a:highlight>
                <a:latin typeface="ＭＳ Ｐゴシック"/>
                <a:ea typeface="ＭＳ Ｐゴシック"/>
                <a:cs typeface="ＭＳ Ｐゴシック" panose="020B0600070205080204" pitchFamily="50" charset="-128"/>
              </a:rPr>
              <a:t>髙橋様</a:t>
            </a:r>
            <a:endParaRPr lang="en-US" altLang="ja-JP" sz="1600" dirty="0">
              <a:effectLst/>
              <a:highlight>
                <a:srgbClr val="C0C0C0"/>
              </a:highlight>
              <a:latin typeface="ＭＳ Ｐゴシック"/>
              <a:ea typeface="ＭＳ Ｐゴシック"/>
              <a:cs typeface="ＭＳ Ｐゴシック" panose="020B0600070205080204" pitchFamily="50" charset="-128"/>
            </a:endParaRPr>
          </a:p>
          <a:p>
            <a:endParaRPr kumimoji="1" lang="ja-JP" altLang="en-US" sz="1600" dirty="0"/>
          </a:p>
          <a:p>
            <a:pPr marL="342900" indent="-342900">
              <a:buAutoNum type="arabicPeriod" startAt="3"/>
            </a:pPr>
            <a:r>
              <a:rPr kumimoji="1" lang="ja-JP" altLang="en-US" sz="1600" dirty="0"/>
              <a:t>子育て（</a:t>
            </a:r>
            <a:r>
              <a:rPr kumimoji="1" lang="en-US" altLang="ja-JP" sz="1600" dirty="0"/>
              <a:t>NEC</a:t>
            </a:r>
            <a:r>
              <a:rPr kumimoji="1" lang="ja-JP" altLang="en-US" sz="1600" dirty="0"/>
              <a:t>ネッツエスアイ）</a:t>
            </a:r>
            <a:endParaRPr kumimoji="1" lang="en-US" altLang="ja-JP" sz="1600" dirty="0"/>
          </a:p>
          <a:p>
            <a:endParaRPr kumimoji="1" lang="ja-JP" altLang="en-US" sz="1600" dirty="0"/>
          </a:p>
          <a:p>
            <a:pPr marL="342900" indent="-342900">
              <a:buAutoNum type="arabicPeriod" startAt="4"/>
            </a:pPr>
            <a:r>
              <a:rPr kumimoji="1" lang="ja-JP" altLang="en-US" sz="1600" dirty="0"/>
              <a:t>買物支援（三井住友）　</a:t>
            </a:r>
            <a:r>
              <a:rPr kumimoji="1" lang="ja-JP" altLang="en-US" sz="1600" dirty="0">
                <a:highlight>
                  <a:srgbClr val="C0C0C0"/>
                </a:highlight>
              </a:rPr>
              <a:t>ビットキー</a:t>
            </a:r>
            <a:endParaRPr kumimoji="1" lang="en-US" altLang="ja-JP" sz="1600" dirty="0">
              <a:highlight>
                <a:srgbClr val="C0C0C0"/>
              </a:highlight>
            </a:endParaRPr>
          </a:p>
          <a:p>
            <a:endParaRPr kumimoji="1" lang="ja-JP" altLang="en-US" sz="1600" dirty="0"/>
          </a:p>
          <a:p>
            <a:pPr marL="342900" indent="-342900">
              <a:buAutoNum type="arabicPeriod" startAt="5"/>
            </a:pPr>
            <a:r>
              <a:rPr kumimoji="1" lang="ja-JP" altLang="en-US" sz="1600" dirty="0"/>
              <a:t>デジタル教育（ＯＺ１）</a:t>
            </a:r>
            <a:r>
              <a:rPr kumimoji="1" lang="en-US" altLang="ja-JP" sz="1600" dirty="0" err="1">
                <a:highlight>
                  <a:srgbClr val="C0C0C0"/>
                </a:highlight>
                <a:latin typeface="+mj-lt"/>
                <a:ea typeface="ＭＳ Ｐゴシック"/>
              </a:rPr>
              <a:t>NoCode</a:t>
            </a:r>
            <a:r>
              <a:rPr kumimoji="1" lang="ja-JP" altLang="en-US" sz="1600" dirty="0">
                <a:highlight>
                  <a:srgbClr val="C0C0C0"/>
                </a:highlight>
                <a:latin typeface="+mj-lt"/>
                <a:ea typeface="ＭＳ Ｐゴシック"/>
              </a:rPr>
              <a:t>　</a:t>
            </a:r>
            <a:r>
              <a:rPr kumimoji="1" lang="en-US" altLang="ja-JP" sz="1600" dirty="0">
                <a:highlight>
                  <a:srgbClr val="C0C0C0"/>
                </a:highlight>
                <a:latin typeface="+mj-lt"/>
                <a:ea typeface="ＭＳ Ｐゴシック"/>
              </a:rPr>
              <a:t>Japan</a:t>
            </a:r>
            <a:r>
              <a:rPr lang="ja-JP" altLang="en-US" sz="1600" dirty="0">
                <a:effectLst/>
                <a:latin typeface="+mj-lt"/>
                <a:ea typeface="ＭＳ Ｐゴシック"/>
                <a:cs typeface="ＭＳ Ｐゴシック" panose="020B0600070205080204" pitchFamily="50" charset="-128"/>
              </a:rPr>
              <a:t>　</a:t>
            </a:r>
            <a:endParaRPr kumimoji="1" lang="en-US" altLang="ja-JP" sz="1600" dirty="0">
              <a:latin typeface="+mj-lt"/>
              <a:ea typeface="ＭＳ Ｐゴシック"/>
            </a:endParaRPr>
          </a:p>
          <a:p>
            <a:endParaRPr kumimoji="1" lang="ja-JP" altLang="en-US" sz="1600" dirty="0"/>
          </a:p>
          <a:p>
            <a:pPr marL="342900" indent="-342900">
              <a:buAutoNum type="arabicPeriod" startAt="6"/>
            </a:pPr>
            <a:r>
              <a:rPr kumimoji="1" lang="ja-JP" altLang="en-US" sz="1600" dirty="0"/>
              <a:t>観光（ＯＺ１）　</a:t>
            </a:r>
            <a:r>
              <a:rPr kumimoji="1" lang="ja-JP" altLang="en-US" sz="1600" dirty="0">
                <a:highlight>
                  <a:srgbClr val="C0C0C0"/>
                </a:highlight>
              </a:rPr>
              <a:t>おてつたび</a:t>
            </a:r>
            <a:endParaRPr lang="en-US" altLang="ja-JP" sz="1600" dirty="0">
              <a:highlight>
                <a:srgbClr val="C0C0C0"/>
              </a:highlight>
            </a:endParaRPr>
          </a:p>
          <a:p>
            <a:endParaRPr lang="ja-JP" altLang="en-US" sz="1600" dirty="0">
              <a:highlight>
                <a:srgbClr val="C0C0C0"/>
              </a:highlight>
            </a:endParaRPr>
          </a:p>
          <a:p>
            <a:pPr marL="342900" indent="-342900">
              <a:buAutoNum type="arabicPeriod" startAt="7"/>
            </a:pPr>
            <a:r>
              <a:rPr kumimoji="1" lang="ja-JP" altLang="en-US" sz="1600" dirty="0"/>
              <a:t>地域経済（ＯＺ１　</a:t>
            </a:r>
            <a:r>
              <a:rPr kumimoji="1" lang="en-US" altLang="ja-JP" sz="1600" dirty="0"/>
              <a:t>Digital Platformer</a:t>
            </a:r>
            <a:r>
              <a:rPr kumimoji="1" lang="ja-JP" altLang="en-US" sz="1600" dirty="0"/>
              <a:t>）</a:t>
            </a:r>
            <a:endParaRPr kumimoji="1" lang="en-US" altLang="ja-JP" sz="1600" dirty="0"/>
          </a:p>
          <a:p>
            <a:endParaRPr kumimoji="1" lang="ja-JP" altLang="en-US" sz="1600" dirty="0"/>
          </a:p>
          <a:p>
            <a:pPr marL="342900" indent="-342900">
              <a:buAutoNum type="arabicPeriod" startAt="8"/>
            </a:pPr>
            <a:r>
              <a:rPr kumimoji="1" lang="ja-JP" altLang="en-US" sz="1600" dirty="0"/>
              <a:t>モビリティ（ドコモ　ＯＺ１）</a:t>
            </a:r>
            <a:r>
              <a:rPr kumimoji="1" lang="ja-JP" altLang="en-US" sz="1600" dirty="0">
                <a:highlight>
                  <a:srgbClr val="C0C0C0"/>
                </a:highlight>
              </a:rPr>
              <a:t>関西電力</a:t>
            </a:r>
            <a:r>
              <a:rPr kumimoji="1" lang="ja-JP" altLang="en-US" sz="1600" dirty="0"/>
              <a:t>　</a:t>
            </a:r>
            <a:r>
              <a:rPr lang="en-US" altLang="ja-JP" sz="1600" kern="0" dirty="0">
                <a:effectLst/>
                <a:highlight>
                  <a:srgbClr val="C0C0C0"/>
                </a:highlight>
                <a:latin typeface="ＭＳ Ｐゴシック"/>
                <a:cs typeface="ＭＳ Ｐゴシック" panose="020B0600070205080204" pitchFamily="50" charset="-128"/>
              </a:rPr>
              <a:t>SWAT Mobility</a:t>
            </a:r>
          </a:p>
          <a:p>
            <a:endParaRPr kumimoji="1" lang="ja-JP" altLang="en-US" sz="1600" dirty="0"/>
          </a:p>
          <a:p>
            <a:pPr marL="342900" indent="-342900">
              <a:buAutoNum type="arabicPeriod" startAt="9"/>
            </a:pPr>
            <a:r>
              <a:rPr kumimoji="1" lang="ja-JP" altLang="en-US" sz="1600" dirty="0"/>
              <a:t>インフラ（関西電力）</a:t>
            </a:r>
            <a:r>
              <a:rPr kumimoji="1" lang="ja-JP" altLang="en-US" sz="1600" dirty="0">
                <a:highlight>
                  <a:srgbClr val="C0C0C0"/>
                </a:highlight>
              </a:rPr>
              <a:t>アンデコ</a:t>
            </a:r>
            <a:endParaRPr kumimoji="1" lang="en-US" altLang="ja-JP" sz="1600" dirty="0">
              <a:highlight>
                <a:srgbClr val="C0C0C0"/>
              </a:highlight>
            </a:endParaRPr>
          </a:p>
          <a:p>
            <a:endParaRPr kumimoji="1" lang="ja-JP" altLang="en-US" sz="1600" dirty="0"/>
          </a:p>
          <a:p>
            <a:pPr marL="342900" indent="-342900">
              <a:buAutoNum type="arabicPeriod"/>
            </a:pPr>
            <a:r>
              <a:rPr kumimoji="1" lang="ja-JP" altLang="en-US" sz="1600" dirty="0"/>
              <a:t>デジタル行政（ＮＥＣネッツエスアイ）</a:t>
            </a:r>
            <a:r>
              <a:rPr kumimoji="1" lang="ja-JP" sz="1600" dirty="0">
                <a:highlight>
                  <a:srgbClr val="C0C0C0"/>
                </a:highlight>
                <a:ea typeface="+mn-lt"/>
                <a:cs typeface="+mn-lt"/>
              </a:rPr>
              <a:t>アスコエパートナーズ</a:t>
            </a:r>
            <a:r>
              <a:rPr kumimoji="1" lang="ja-JP" sz="1600" dirty="0">
                <a:ea typeface="+mn-lt"/>
                <a:cs typeface="+mn-lt"/>
              </a:rPr>
              <a:t>　</a:t>
            </a:r>
            <a:r>
              <a:rPr kumimoji="1" lang="en-US" altLang="ja-JP" sz="1600" dirty="0">
                <a:highlight>
                  <a:srgbClr val="C0C0C0"/>
                </a:highlight>
                <a:ea typeface="+mn-lt"/>
                <a:cs typeface="+mn-lt"/>
              </a:rPr>
              <a:t>OZ1</a:t>
            </a:r>
            <a:r>
              <a:rPr kumimoji="1" lang="ja-JP" sz="1600" dirty="0">
                <a:ea typeface="+mn-lt"/>
                <a:cs typeface="+mn-lt"/>
              </a:rPr>
              <a:t>　</a:t>
            </a:r>
            <a:r>
              <a:rPr kumimoji="1" lang="ja-JP" sz="1600" dirty="0">
                <a:highlight>
                  <a:srgbClr val="C0C0C0"/>
                </a:highlight>
                <a:ea typeface="+mn-lt"/>
                <a:cs typeface="+mn-lt"/>
              </a:rPr>
              <a:t>ロボットコンサルティング</a:t>
            </a:r>
            <a:endParaRPr lang="en-US" altLang="ja-JP" sz="1600" dirty="0">
              <a:highlight>
                <a:srgbClr val="C0C0C0"/>
              </a:highlight>
            </a:endParaRPr>
          </a:p>
          <a:p>
            <a:endParaRPr lang="ja-JP" altLang="en-US" sz="1600" dirty="0">
              <a:highlight>
                <a:srgbClr val="C0C0C0"/>
              </a:highlight>
            </a:endParaRPr>
          </a:p>
          <a:p>
            <a:pPr marL="342900" indent="-342900">
              <a:buAutoNum type="arabicPeriod" startAt="11"/>
            </a:pPr>
            <a:r>
              <a:rPr kumimoji="1" lang="ja-JP" altLang="en-US" sz="1600" dirty="0"/>
              <a:t>防災（三井住友）　</a:t>
            </a:r>
            <a:r>
              <a:rPr lang="en-US" altLang="ja-JP" sz="1600" dirty="0">
                <a:effectLst/>
                <a:highlight>
                  <a:srgbClr val="C0C0C0"/>
                </a:highlight>
                <a:latin typeface="ＭＳ Ｐゴシック"/>
                <a:ea typeface="ＭＳ Ｐゴシック"/>
                <a:cs typeface="ＭＳ Ｐゴシック" panose="020B0600070205080204" pitchFamily="50" charset="-128"/>
              </a:rPr>
              <a:t>Green </a:t>
            </a:r>
            <a:r>
              <a:rPr lang="en-US" altLang="ja-JP" sz="1600" dirty="0" err="1">
                <a:effectLst/>
                <a:highlight>
                  <a:srgbClr val="C0C0C0"/>
                </a:highlight>
                <a:latin typeface="ＭＳ Ｐゴシック"/>
                <a:ea typeface="ＭＳ Ｐゴシック"/>
                <a:cs typeface="ＭＳ Ｐゴシック" panose="020B0600070205080204" pitchFamily="50" charset="-128"/>
              </a:rPr>
              <a:t>Bioanalytics</a:t>
            </a:r>
            <a:r>
              <a:rPr lang="ja-JP" altLang="en-US" sz="1600" dirty="0">
                <a:effectLst/>
                <a:highlight>
                  <a:srgbClr val="FFFFFF"/>
                </a:highlight>
                <a:latin typeface="ＭＳ Ｐゴシック"/>
                <a:ea typeface="ＭＳ Ｐゴシック"/>
                <a:cs typeface="ＭＳ Ｐゴシック" panose="020B0600070205080204" pitchFamily="50" charset="-128"/>
              </a:rPr>
              <a:t>　</a:t>
            </a:r>
            <a:r>
              <a:rPr lang="ja-JP" altLang="en-US" sz="1600" dirty="0">
                <a:highlight>
                  <a:srgbClr val="C0C0C0"/>
                </a:highlight>
                <a:latin typeface="ＭＳ Ｐゴシック"/>
                <a:ea typeface="ＭＳ Ｐゴシック"/>
                <a:cs typeface="ＭＳ Ｐゴシック" panose="020B0600070205080204" pitchFamily="50" charset="-128"/>
              </a:rPr>
              <a:t>イッツコム</a:t>
            </a:r>
            <a:endParaRPr kumimoji="1" lang="en-US" altLang="ja-JP" sz="1600" dirty="0">
              <a:latin typeface="ＭＳ Ｐゴシック"/>
              <a:ea typeface="ＭＳ Ｐゴシック"/>
            </a:endParaRPr>
          </a:p>
          <a:p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620171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7C2BB9C-E510-44E4-9489-06B22F5D64BE}"/>
              </a:ext>
            </a:extLst>
          </p:cNvPr>
          <p:cNvSpPr txBox="1"/>
          <p:nvPr/>
        </p:nvSpPr>
        <p:spPr>
          <a:xfrm>
            <a:off x="1545336" y="73152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スケジュールの確認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A6EAFAE-34DF-4338-8263-6BFD496A9518}"/>
              </a:ext>
            </a:extLst>
          </p:cNvPr>
          <p:cNvSpPr txBox="1"/>
          <p:nvPr/>
        </p:nvSpPr>
        <p:spPr>
          <a:xfrm>
            <a:off x="6262140" y="714375"/>
            <a:ext cx="5840060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各社発注状況、調達申請の状況など加味して</a:t>
            </a:r>
            <a:br>
              <a:rPr kumimoji="1" lang="en-US" altLang="ja-JP" dirty="0"/>
            </a:br>
            <a:r>
              <a:rPr kumimoji="1" lang="en-US" altLang="ja-JP" dirty="0"/>
              <a:t>12</a:t>
            </a:r>
            <a:r>
              <a:rPr kumimoji="1" lang="ja-JP" altLang="en-US" dirty="0"/>
              <a:t>月に再度スケジュールに再確認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12</a:t>
            </a:r>
            <a:r>
              <a:rPr kumimoji="1" lang="ja-JP" altLang="en-US" dirty="0"/>
              <a:t>月一週目から各社の状況確認を始めます。</a:t>
            </a:r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b="1" dirty="0"/>
              <a:t>スケジュール管理シートの利用にあたり</a:t>
            </a:r>
          </a:p>
          <a:p>
            <a:endParaRPr kumimoji="1" lang="ja-JP" altLang="en-US" dirty="0"/>
          </a:p>
          <a:p>
            <a:r>
              <a:rPr kumimoji="1" lang="ja-JP" altLang="en-US" dirty="0"/>
              <a:t>１．企業名を入れる</a:t>
            </a:r>
          </a:p>
          <a:p>
            <a:r>
              <a:rPr kumimoji="1" lang="ja-JP" altLang="en-US" dirty="0"/>
              <a:t>２．複数団体がからむ場合は、行を増やす</a:t>
            </a:r>
          </a:p>
          <a:p>
            <a:r>
              <a:rPr kumimoji="1" lang="ja-JP" altLang="en-US" dirty="0"/>
              <a:t>３．変更点は赤字</a:t>
            </a:r>
            <a:r>
              <a:rPr kumimoji="1" lang="en-US" altLang="ja-JP" dirty="0"/>
              <a:t>/</a:t>
            </a:r>
            <a:r>
              <a:rPr kumimoji="1" lang="ja-JP" altLang="en-US" dirty="0"/>
              <a:t>赤線など赤を使い分かるようにする</a:t>
            </a:r>
          </a:p>
          <a:p>
            <a:r>
              <a:rPr kumimoji="1" lang="ja-JP" altLang="en-US" dirty="0"/>
              <a:t>４．状況を簡単に説明文を挿入</a:t>
            </a:r>
          </a:p>
          <a:p>
            <a:r>
              <a:rPr kumimoji="1" lang="ja-JP" altLang="en-US" dirty="0"/>
              <a:t>５．変更点を記載</a:t>
            </a:r>
          </a:p>
          <a:p>
            <a:endParaRPr kumimoji="1" lang="ja-JP" altLang="en-US" dirty="0"/>
          </a:p>
          <a:p>
            <a:r>
              <a:rPr kumimoji="1" lang="ja-JP" altLang="en-US" dirty="0"/>
              <a:t>６．毎週シートを増やし定例会で参照する</a:t>
            </a:r>
          </a:p>
          <a:p>
            <a:endParaRPr kumimoji="1" lang="en-US" altLang="ja-JP" dirty="0"/>
          </a:p>
          <a:p>
            <a:r>
              <a:rPr kumimoji="1" lang="ja-JP" altLang="en-US" dirty="0">
                <a:solidFill>
                  <a:srgbClr val="FF0000"/>
                </a:solidFill>
              </a:rPr>
              <a:t>シートの更新は定例会前日の</a:t>
            </a:r>
            <a:r>
              <a:rPr kumimoji="1" lang="en-US" altLang="ja-JP" dirty="0">
                <a:solidFill>
                  <a:srgbClr val="FF0000"/>
                </a:solidFill>
              </a:rPr>
              <a:t>16</a:t>
            </a:r>
            <a:r>
              <a:rPr kumimoji="1" lang="ja-JP" altLang="en-US" dirty="0">
                <a:solidFill>
                  <a:srgbClr val="FF0000"/>
                </a:solidFill>
              </a:rPr>
              <a:t>時締切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kumimoji="1" lang="ja-JP" altLang="en-US" dirty="0">
                <a:solidFill>
                  <a:srgbClr val="FF0000"/>
                </a:solidFill>
              </a:rPr>
              <a:t>アクセスはリーダー企業：事務局よりメール配信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B6444E0-98EC-4996-A2A5-35C0ED0849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222" y="649506"/>
            <a:ext cx="5966865" cy="5829300"/>
          </a:xfrm>
          <a:prstGeom prst="rect">
            <a:avLst/>
          </a:prstGeom>
        </p:spPr>
      </p:pic>
      <p:sp>
        <p:nvSpPr>
          <p:cNvPr id="184" name="四角形: 角を丸くする 183">
            <a:extLst>
              <a:ext uri="{FF2B5EF4-FFF2-40B4-BE49-F238E27FC236}">
                <a16:creationId xmlns:a16="http://schemas.microsoft.com/office/drawing/2014/main" id="{8BE30DC1-0249-401D-90B1-2AF462E6D450}"/>
              </a:ext>
            </a:extLst>
          </p:cNvPr>
          <p:cNvSpPr/>
          <p:nvPr/>
        </p:nvSpPr>
        <p:spPr>
          <a:xfrm>
            <a:off x="1266580" y="2441275"/>
            <a:ext cx="3426484" cy="197544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事務局へ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最新は前日</a:t>
            </a:r>
            <a:r>
              <a:rPr kumimoji="1" lang="en-US" altLang="ja-JP" dirty="0"/>
              <a:t>16</a:t>
            </a:r>
            <a:r>
              <a:rPr kumimoji="1" lang="ja-JP" altLang="en-US" dirty="0"/>
              <a:t>時に</a:t>
            </a:r>
            <a:r>
              <a:rPr kumimoji="1" lang="en-US" altLang="ja-JP" dirty="0"/>
              <a:t>Up</a:t>
            </a:r>
            <a:r>
              <a:rPr kumimoji="1" lang="ja-JP" altLang="en-US" dirty="0"/>
              <a:t>されるのでこの添付を更新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83307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EBF57EED-CB31-409B-B5F2-7B6F77BE89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366" y="1777995"/>
            <a:ext cx="9887216" cy="460065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E01D6A7-0159-4ACF-9BED-D27E4FFDD26C}"/>
              </a:ext>
            </a:extLst>
          </p:cNvPr>
          <p:cNvSpPr txBox="1"/>
          <p:nvPr/>
        </p:nvSpPr>
        <p:spPr>
          <a:xfrm>
            <a:off x="1545336" y="73152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サービス管理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8EECB2B-49A3-443D-A11B-36F28B863F9C}"/>
              </a:ext>
            </a:extLst>
          </p:cNvPr>
          <p:cNvSpPr txBox="1"/>
          <p:nvPr/>
        </p:nvSpPr>
        <p:spPr>
          <a:xfrm>
            <a:off x="457200" y="679244"/>
            <a:ext cx="89562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過去総務省申請時に作成したファイルをベースに更新</a:t>
            </a:r>
            <a:endParaRPr kumimoji="1" lang="en-US" altLang="ja-JP" dirty="0"/>
          </a:p>
          <a:p>
            <a:r>
              <a:rPr kumimoji="1" lang="ja-JP" altLang="en-US" dirty="0"/>
              <a:t>　他自治体でもサービスを選べるようにフォーマットをカスタマイズしていきます。</a:t>
            </a:r>
            <a:endParaRPr kumimoji="1" lang="en-US" altLang="ja-JP" dirty="0"/>
          </a:p>
          <a:p>
            <a:r>
              <a:rPr kumimoji="1" lang="ja-JP" altLang="en-US" dirty="0"/>
              <a:t>　まずはサービスをリスト化します。</a:t>
            </a:r>
          </a:p>
        </p:txBody>
      </p:sp>
    </p:spTree>
    <p:extLst>
      <p:ext uri="{BB962C8B-B14F-4D97-AF65-F5344CB8AC3E}">
        <p14:creationId xmlns:p14="http://schemas.microsoft.com/office/powerpoint/2010/main" val="867094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85F26266-4A70-4D4F-ABD3-43D1795FC7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50815"/>
            <a:ext cx="12192000" cy="3401742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6C4C092-3A6E-4319-83BE-BA58914DA996}"/>
              </a:ext>
            </a:extLst>
          </p:cNvPr>
          <p:cNvSpPr txBox="1"/>
          <p:nvPr/>
        </p:nvSpPr>
        <p:spPr>
          <a:xfrm>
            <a:off x="1449092" y="61994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サービス・データ管理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0AAC8C7F-5DB9-48A0-A7AE-404F15E07D22}"/>
              </a:ext>
            </a:extLst>
          </p:cNvPr>
          <p:cNvSpPr/>
          <p:nvPr/>
        </p:nvSpPr>
        <p:spPr>
          <a:xfrm>
            <a:off x="9647695" y="2057757"/>
            <a:ext cx="2487478" cy="361885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88D2F61-E88A-4D95-AA79-48E147364FD8}"/>
              </a:ext>
            </a:extLst>
          </p:cNvPr>
          <p:cNvSpPr txBox="1"/>
          <p:nvPr/>
        </p:nvSpPr>
        <p:spPr>
          <a:xfrm>
            <a:off x="350013" y="547734"/>
            <a:ext cx="86100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他自治体でも有償・無償でサービスを選べる為の整理も必要</a:t>
            </a:r>
            <a:endParaRPr kumimoji="1" lang="en-US" altLang="ja-JP" dirty="0"/>
          </a:p>
          <a:p>
            <a:r>
              <a:rPr kumimoji="1" lang="ja-JP" altLang="en-US" dirty="0"/>
              <a:t>　どのサービスに、どのようなデータがあるのか今後可視化</a:t>
            </a:r>
            <a:endParaRPr kumimoji="1" lang="en-US" altLang="ja-JP" dirty="0"/>
          </a:p>
          <a:p>
            <a:r>
              <a:rPr kumimoji="1" lang="ja-JP" altLang="en-US" dirty="0"/>
              <a:t>　どのデータ連携基盤に紐づいているか</a:t>
            </a:r>
            <a:endParaRPr kumimoji="1" lang="en-US" altLang="ja-JP" dirty="0"/>
          </a:p>
          <a:p>
            <a:r>
              <a:rPr kumimoji="1" lang="en-US" altLang="ja-JP" dirty="0"/>
              <a:t>JP-Link</a:t>
            </a:r>
            <a:r>
              <a:rPr kumimoji="1" lang="ja-JP" altLang="en-US" dirty="0"/>
              <a:t>勉強会、その他勉強会や分科会での内容を徐々に反映してみてください。</a:t>
            </a:r>
            <a:endParaRPr kumimoji="1" lang="en-US" altLang="ja-JP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3E380C4-3719-472A-BB88-A73FA670E039}"/>
              </a:ext>
            </a:extLst>
          </p:cNvPr>
          <p:cNvSpPr txBox="1"/>
          <p:nvPr/>
        </p:nvSpPr>
        <p:spPr>
          <a:xfrm>
            <a:off x="3270142" y="5961398"/>
            <a:ext cx="60947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3200" dirty="0"/>
              <a:t>2022</a:t>
            </a:r>
            <a:r>
              <a:rPr kumimoji="1" lang="ja-JP" altLang="en-US" sz="3200" dirty="0"/>
              <a:t>年</a:t>
            </a:r>
            <a:r>
              <a:rPr kumimoji="1" lang="en-US" altLang="ja-JP" sz="3200" dirty="0"/>
              <a:t>2</a:t>
            </a:r>
            <a:r>
              <a:rPr kumimoji="1" lang="ja-JP" altLang="en-US" sz="3200" dirty="0"/>
              <a:t>月までには整理したい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9FE8FF5F-046F-418D-A103-ECA51147A416}"/>
              </a:ext>
            </a:extLst>
          </p:cNvPr>
          <p:cNvSpPr/>
          <p:nvPr/>
        </p:nvSpPr>
        <p:spPr>
          <a:xfrm>
            <a:off x="4443092" y="2150815"/>
            <a:ext cx="2487478" cy="361885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90EE4DA-708A-4F40-A734-2294843E3428}"/>
              </a:ext>
            </a:extLst>
          </p:cNvPr>
          <p:cNvSpPr txBox="1"/>
          <p:nvPr/>
        </p:nvSpPr>
        <p:spPr>
          <a:xfrm>
            <a:off x="10112213" y="3620853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</a:rPr>
              <a:t>有償・無償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21DDAC5-EC33-4C4B-9CFB-D6EA30E55771}"/>
              </a:ext>
            </a:extLst>
          </p:cNvPr>
          <p:cNvSpPr txBox="1"/>
          <p:nvPr/>
        </p:nvSpPr>
        <p:spPr>
          <a:xfrm>
            <a:off x="4363392" y="3542435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</a:rPr>
              <a:t>データとカテゴリ</a:t>
            </a: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255660A0-ED52-4F1A-BC2A-FAF8F70A5EB2}"/>
              </a:ext>
            </a:extLst>
          </p:cNvPr>
          <p:cNvSpPr/>
          <p:nvPr/>
        </p:nvSpPr>
        <p:spPr>
          <a:xfrm>
            <a:off x="3270142" y="2127895"/>
            <a:ext cx="620371" cy="361885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1BDBA16-9CEB-4980-BAE0-AE985A5C6266}"/>
              </a:ext>
            </a:extLst>
          </p:cNvPr>
          <p:cNvSpPr txBox="1"/>
          <p:nvPr/>
        </p:nvSpPr>
        <p:spPr>
          <a:xfrm>
            <a:off x="3281585" y="2874901"/>
            <a:ext cx="553998" cy="267765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</a:rPr>
              <a:t>データ連携基盤</a:t>
            </a: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891E43C7-3C47-49F0-BFBC-02395D2A3615}"/>
              </a:ext>
            </a:extLst>
          </p:cNvPr>
          <p:cNvSpPr/>
          <p:nvPr/>
        </p:nvSpPr>
        <p:spPr>
          <a:xfrm>
            <a:off x="9123677" y="1000664"/>
            <a:ext cx="2487478" cy="81200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今後シートは</a:t>
            </a:r>
            <a:r>
              <a:rPr kumimoji="1" lang="en-US" altLang="ja-JP" dirty="0"/>
              <a:t>1</a:t>
            </a:r>
            <a:r>
              <a:rPr kumimoji="1" lang="ja-JP" altLang="en-US" dirty="0"/>
              <a:t>枚に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まとめる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27344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B3354DB2-181F-426C-BFB8-DA9DD240B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380" y="1544128"/>
            <a:ext cx="10573239" cy="4104905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53B7AE7-C462-44AC-9694-DE077ACB7B14}"/>
              </a:ext>
            </a:extLst>
          </p:cNvPr>
          <p:cNvSpPr txBox="1"/>
          <p:nvPr/>
        </p:nvSpPr>
        <p:spPr>
          <a:xfrm>
            <a:off x="1449092" y="61994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他自治体への展開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310B885-00C9-490F-ADBF-1E95CE9A0E93}"/>
              </a:ext>
            </a:extLst>
          </p:cNvPr>
          <p:cNvSpPr txBox="1"/>
          <p:nvPr/>
        </p:nvSpPr>
        <p:spPr>
          <a:xfrm>
            <a:off x="285988" y="664561"/>
            <a:ext cx="815927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/>
              <a:t>自治体の課題表と対象人口整理</a:t>
            </a:r>
            <a:endParaRPr kumimoji="1" lang="en-US" altLang="ja-JP" sz="2000" b="1" dirty="0"/>
          </a:p>
          <a:p>
            <a:r>
              <a:rPr kumimoji="1" lang="ja-JP" altLang="en-US" dirty="0"/>
              <a:t>大阪府は</a:t>
            </a:r>
            <a:r>
              <a:rPr kumimoji="1" lang="en-US" altLang="ja-JP" dirty="0"/>
              <a:t>OSPF</a:t>
            </a:r>
            <a:r>
              <a:rPr kumimoji="1" lang="ja-JP" altLang="en-US" dirty="0"/>
              <a:t>からのデータを活用してます。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049969B-3060-47D1-83C2-7AD6F66B5F0C}"/>
              </a:ext>
            </a:extLst>
          </p:cNvPr>
          <p:cNvSpPr txBox="1"/>
          <p:nvPr/>
        </p:nvSpPr>
        <p:spPr>
          <a:xfrm>
            <a:off x="1086929" y="5931829"/>
            <a:ext cx="4493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他自治体も整理方法は同じ</a:t>
            </a:r>
          </a:p>
        </p:txBody>
      </p:sp>
    </p:spTree>
    <p:extLst>
      <p:ext uri="{BB962C8B-B14F-4D97-AF65-F5344CB8AC3E}">
        <p14:creationId xmlns:p14="http://schemas.microsoft.com/office/powerpoint/2010/main" val="3264340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B40EB16B-390C-41E1-9207-DA7C6AB0BD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31" t="12390" r="20667" b="11381"/>
          <a:stretch/>
        </p:blipFill>
        <p:spPr>
          <a:xfrm>
            <a:off x="4812145" y="1422399"/>
            <a:ext cx="7263373" cy="4359565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C11EF200-94FE-4148-A468-F908DFF3A9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91" t="15690" r="25192"/>
          <a:stretch/>
        </p:blipFill>
        <p:spPr>
          <a:xfrm>
            <a:off x="230909" y="1969653"/>
            <a:ext cx="4370792" cy="3265055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2BCC0EA-46A9-4294-AC41-1A8C0FF16BC0}"/>
              </a:ext>
            </a:extLst>
          </p:cNvPr>
          <p:cNvSpPr txBox="1"/>
          <p:nvPr/>
        </p:nvSpPr>
        <p:spPr>
          <a:xfrm>
            <a:off x="1472011" y="61472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solidFill>
                  <a:schemeClr val="bg1"/>
                </a:solidFill>
              </a:rPr>
              <a:t>個人情報保護法勉強会の提出物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4F215B8-2E8F-4762-A35C-FD0966A04D45}"/>
              </a:ext>
            </a:extLst>
          </p:cNvPr>
          <p:cNvSpPr txBox="1"/>
          <p:nvPr/>
        </p:nvSpPr>
        <p:spPr>
          <a:xfrm>
            <a:off x="371959" y="603436"/>
            <a:ext cx="90717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rgbClr val="FF0000"/>
                </a:solidFill>
              </a:rPr>
              <a:t>2</a:t>
            </a:r>
            <a:r>
              <a:rPr kumimoji="1" lang="ja-JP" altLang="en-US" b="1" dirty="0">
                <a:solidFill>
                  <a:srgbClr val="FF0000"/>
                </a:solidFill>
              </a:rPr>
              <a:t>月下旬</a:t>
            </a:r>
            <a:r>
              <a:rPr kumimoji="1" lang="ja-JP" altLang="en-US" dirty="0"/>
              <a:t>までに総務省案件参加企業は提出するようにお願いします。</a:t>
            </a:r>
            <a:endParaRPr kumimoji="1" lang="en-US" altLang="ja-JP" dirty="0"/>
          </a:p>
          <a:p>
            <a:r>
              <a:rPr kumimoji="1" lang="ja-JP" altLang="en-US" dirty="0"/>
              <a:t>第</a:t>
            </a:r>
            <a:r>
              <a:rPr kumimoji="1" lang="en-US" altLang="ja-JP" dirty="0"/>
              <a:t>2</a:t>
            </a:r>
            <a:r>
              <a:rPr kumimoji="1" lang="ja-JP" altLang="en-US" dirty="0"/>
              <a:t>回目の個人情報保護法勉強会は</a:t>
            </a:r>
            <a:r>
              <a:rPr kumimoji="1" lang="en-US" altLang="ja-JP" dirty="0"/>
              <a:t>1</a:t>
            </a:r>
            <a:r>
              <a:rPr kumimoji="1" lang="ja-JP" altLang="en-US" dirty="0"/>
              <a:t>月末～</a:t>
            </a:r>
            <a:r>
              <a:rPr kumimoji="1" lang="en-US" altLang="ja-JP" dirty="0"/>
              <a:t>2</a:t>
            </a:r>
            <a:r>
              <a:rPr kumimoji="1" lang="ja-JP" altLang="en-US" dirty="0"/>
              <a:t>月初旬で再度行います。</a:t>
            </a:r>
            <a:endParaRPr kumimoji="1" lang="en-US" altLang="ja-JP" dirty="0"/>
          </a:p>
          <a:p>
            <a:r>
              <a:rPr kumimoji="1" lang="ja-JP" altLang="en-US" dirty="0">
                <a:solidFill>
                  <a:srgbClr val="C00000"/>
                </a:solidFill>
              </a:rPr>
              <a:t>アーカイブコンテンツ準備中（ファイルの圧縮などで苦労中。。。</a:t>
            </a:r>
            <a:r>
              <a:rPr kumimoji="1" lang="en-US" altLang="ja-JP" dirty="0" err="1">
                <a:solidFill>
                  <a:srgbClr val="C00000"/>
                </a:solidFill>
              </a:rPr>
              <a:t>Youtube</a:t>
            </a:r>
            <a:r>
              <a:rPr kumimoji="1" lang="ja-JP" altLang="en-US" dirty="0">
                <a:solidFill>
                  <a:srgbClr val="C00000"/>
                </a:solidFill>
              </a:rPr>
              <a:t>使うか？）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47F3679-CEC0-4391-8B2B-6DA4807ABFE2}"/>
              </a:ext>
            </a:extLst>
          </p:cNvPr>
          <p:cNvSpPr txBox="1"/>
          <p:nvPr/>
        </p:nvSpPr>
        <p:spPr>
          <a:xfrm>
            <a:off x="1625891" y="6132518"/>
            <a:ext cx="9187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本資料は、</a:t>
            </a:r>
            <a:r>
              <a:rPr kumimoji="1" lang="en-US" altLang="ja-JP" dirty="0"/>
              <a:t>CSPFC</a:t>
            </a:r>
            <a:r>
              <a:rPr kumimoji="1" lang="ja-JP" altLang="en-US" dirty="0"/>
              <a:t>基本仕様書に記載。ファイルは</a:t>
            </a:r>
            <a:r>
              <a:rPr kumimoji="1" lang="en-US" altLang="ja-JP" dirty="0"/>
              <a:t>CSPFC</a:t>
            </a:r>
            <a:r>
              <a:rPr kumimoji="1" lang="ja-JP" altLang="en-US" dirty="0"/>
              <a:t>　会員サイト　豊能ワーキングへ</a:t>
            </a:r>
          </a:p>
        </p:txBody>
      </p:sp>
    </p:spTree>
    <p:extLst>
      <p:ext uri="{BB962C8B-B14F-4D97-AF65-F5344CB8AC3E}">
        <p14:creationId xmlns:p14="http://schemas.microsoft.com/office/powerpoint/2010/main" val="4291087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82430DA-6FC4-4A66-9D8E-4EB930253A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91" t="12343" r="22955" b="2902"/>
          <a:stretch/>
        </p:blipFill>
        <p:spPr>
          <a:xfrm>
            <a:off x="434109" y="1711717"/>
            <a:ext cx="7289396" cy="492461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EA1AF79-7C9D-4B68-A777-3E62448685FC}"/>
              </a:ext>
            </a:extLst>
          </p:cNvPr>
          <p:cNvSpPr txBox="1"/>
          <p:nvPr/>
        </p:nvSpPr>
        <p:spPr>
          <a:xfrm>
            <a:off x="1472011" y="61472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solidFill>
                  <a:schemeClr val="bg1"/>
                </a:solidFill>
              </a:rPr>
              <a:t>豊能アプリ　アルファー版リリース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C05AF53-8136-433E-B7C4-A68CFE33217A}"/>
              </a:ext>
            </a:extLst>
          </p:cNvPr>
          <p:cNvSpPr txBox="1"/>
          <p:nvPr/>
        </p:nvSpPr>
        <p:spPr>
          <a:xfrm>
            <a:off x="162733" y="589264"/>
            <a:ext cx="65325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12</a:t>
            </a:r>
            <a:r>
              <a:rPr kumimoji="1" lang="ja-JP" altLang="en-US" dirty="0"/>
              <a:t>月</a:t>
            </a:r>
            <a:r>
              <a:rPr kumimoji="1" lang="en-US" altLang="ja-JP" dirty="0"/>
              <a:t>1</a:t>
            </a:r>
            <a:r>
              <a:rPr kumimoji="1" lang="ja-JP" altLang="en-US" dirty="0"/>
              <a:t>日　アルファー版リリース（Ｗｅｂアプリ）</a:t>
            </a:r>
            <a:endParaRPr kumimoji="1" lang="en-US" altLang="ja-JP" dirty="0"/>
          </a:p>
          <a:p>
            <a:r>
              <a:rPr kumimoji="1" lang="en-US" altLang="ja-JP" dirty="0"/>
              <a:t>1</a:t>
            </a:r>
            <a:r>
              <a:rPr kumimoji="1" lang="ja-JP" altLang="en-US" dirty="0"/>
              <a:t>月初旬　ベーター版リリース（</a:t>
            </a:r>
            <a:r>
              <a:rPr kumimoji="1" lang="ja-JP" altLang="en-US" dirty="0">
                <a:solidFill>
                  <a:schemeClr val="accent6">
                    <a:lumMod val="75000"/>
                  </a:schemeClr>
                </a:solidFill>
              </a:rPr>
              <a:t>ネイティブアプリ＋</a:t>
            </a:r>
            <a:r>
              <a:rPr kumimoji="1" lang="en-US" altLang="ja-JP" dirty="0">
                <a:solidFill>
                  <a:schemeClr val="accent6">
                    <a:lumMod val="75000"/>
                  </a:schemeClr>
                </a:solidFill>
              </a:rPr>
              <a:t>ID</a:t>
            </a:r>
            <a:r>
              <a:rPr kumimoji="1" lang="ja-JP" altLang="en-US" dirty="0">
                <a:solidFill>
                  <a:schemeClr val="accent6">
                    <a:lumMod val="75000"/>
                  </a:schemeClr>
                </a:solidFill>
              </a:rPr>
              <a:t>連携</a:t>
            </a:r>
            <a:r>
              <a:rPr kumimoji="1" lang="ja-JP" altLang="en-US" dirty="0"/>
              <a:t>）</a:t>
            </a:r>
            <a:endParaRPr kumimoji="1" lang="en-US" altLang="ja-JP" dirty="0"/>
          </a:p>
          <a:p>
            <a:r>
              <a:rPr kumimoji="1" lang="en-US" altLang="ja-JP" dirty="0"/>
              <a:t>2</a:t>
            </a:r>
            <a:r>
              <a:rPr kumimoji="1" lang="ja-JP" altLang="en-US" dirty="0"/>
              <a:t>月初旬　商用版リリース（データ連携対応）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42FA4FE-1A03-4756-8A0A-02218A946459}"/>
              </a:ext>
            </a:extLst>
          </p:cNvPr>
          <p:cNvSpPr txBox="1"/>
          <p:nvPr/>
        </p:nvSpPr>
        <p:spPr>
          <a:xfrm>
            <a:off x="7566487" y="682989"/>
            <a:ext cx="44627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chemeClr val="accent6">
                    <a:lumMod val="75000"/>
                  </a:schemeClr>
                </a:solidFill>
              </a:rPr>
              <a:t>ネイティブアプリ</a:t>
            </a:r>
            <a:r>
              <a:rPr kumimoji="1" lang="ja-JP" altLang="en-US" sz="1600" b="1" dirty="0"/>
              <a:t>に向けて</a:t>
            </a:r>
            <a:endParaRPr kumimoji="1" lang="en-US" altLang="ja-JP" sz="1600" b="1" dirty="0"/>
          </a:p>
          <a:p>
            <a:r>
              <a:rPr kumimoji="1" lang="ja-JP" altLang="en-US" sz="1600" b="1" dirty="0"/>
              <a:t>　・ネイティブアプリ提供会社</a:t>
            </a:r>
            <a:endParaRPr kumimoji="1" lang="en-US" altLang="ja-JP" sz="1600" b="1" dirty="0"/>
          </a:p>
          <a:p>
            <a:r>
              <a:rPr kumimoji="1" lang="ja-JP" altLang="en-US" sz="1600" b="1" dirty="0"/>
              <a:t>　　　　</a:t>
            </a:r>
            <a:r>
              <a:rPr kumimoji="1" lang="en-US" altLang="ja-JP" sz="1600" b="1" dirty="0" err="1"/>
              <a:t>Deeplink</a:t>
            </a:r>
            <a:r>
              <a:rPr kumimoji="1" lang="en-US" altLang="ja-JP" sz="1600" b="1" dirty="0"/>
              <a:t>/</a:t>
            </a:r>
            <a:r>
              <a:rPr kumimoji="1" lang="ja-JP" altLang="en-US" sz="1600" b="1" dirty="0"/>
              <a:t>ユニバーサルリンクを提出</a:t>
            </a:r>
            <a:endParaRPr kumimoji="1" lang="en-US" altLang="ja-JP" sz="1600" b="1" dirty="0"/>
          </a:p>
          <a:p>
            <a:r>
              <a:rPr kumimoji="1" lang="ja-JP" altLang="en-US" sz="1600" b="1" dirty="0"/>
              <a:t>　・Ｗｅｂサービス</a:t>
            </a:r>
            <a:br>
              <a:rPr kumimoji="1" lang="en-US" altLang="ja-JP" sz="1600" b="1" dirty="0"/>
            </a:br>
            <a:r>
              <a:rPr kumimoji="1" lang="ja-JP" altLang="en-US" sz="1600" b="1" dirty="0"/>
              <a:t>　　　　 ＵＲＬ</a:t>
            </a:r>
            <a:r>
              <a:rPr kumimoji="1" lang="en-US" altLang="ja-JP" sz="1600" b="1" dirty="0"/>
              <a:t>/</a:t>
            </a:r>
            <a:r>
              <a:rPr kumimoji="1" lang="ja-JP" altLang="en-US" sz="1600" b="1" dirty="0"/>
              <a:t>ＷｅｂＡＰＩ提出</a:t>
            </a:r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55584A39-58FE-4EE4-9449-8DD2F28153D4}"/>
              </a:ext>
            </a:extLst>
          </p:cNvPr>
          <p:cNvSpPr/>
          <p:nvPr/>
        </p:nvSpPr>
        <p:spPr>
          <a:xfrm>
            <a:off x="7935132" y="2735451"/>
            <a:ext cx="3952068" cy="3812583"/>
          </a:xfrm>
          <a:prstGeom prst="roundRect">
            <a:avLst>
              <a:gd name="adj" fmla="val 838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kumimoji="1" lang="ja-JP" altLang="en-US" sz="1400" dirty="0"/>
              <a:t>アプリ入れる際の注意点があれば</a:t>
            </a:r>
            <a:endParaRPr kumimoji="1" lang="en-US" altLang="ja-JP" sz="1400" dirty="0"/>
          </a:p>
          <a:p>
            <a:pPr algn="ctr"/>
            <a:r>
              <a:rPr kumimoji="1" lang="en-US" altLang="ja-JP" sz="1400" dirty="0"/>
              <a:t>12/22</a:t>
            </a:r>
            <a:r>
              <a:rPr kumimoji="1" lang="ja-JP" altLang="en-US" sz="1400" dirty="0"/>
              <a:t>までに事務局あてにご連絡ください。</a:t>
            </a:r>
            <a:endParaRPr kumimoji="1" lang="en-US" altLang="ja-JP" sz="1400" dirty="0"/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F39D2157-09A5-4251-9F7E-64695A64C43B}"/>
              </a:ext>
            </a:extLst>
          </p:cNvPr>
          <p:cNvSpPr/>
          <p:nvPr/>
        </p:nvSpPr>
        <p:spPr>
          <a:xfrm>
            <a:off x="7566487" y="4943959"/>
            <a:ext cx="453886" cy="4959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988C2BE3-5DAF-4DB6-8CA4-7DB888C9F6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999" t="17304" r="30975" b="4297"/>
          <a:stretch/>
        </p:blipFill>
        <p:spPr>
          <a:xfrm>
            <a:off x="5481417" y="2030278"/>
            <a:ext cx="1994209" cy="4417018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F14BD183-471F-477E-87B0-DFCEEA8F997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826" t="19314" r="18962" b="6897"/>
          <a:stretch/>
        </p:blipFill>
        <p:spPr>
          <a:xfrm>
            <a:off x="8281808" y="3527383"/>
            <a:ext cx="1443817" cy="2833151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CF23A24A-8884-488B-9741-720FE4E13EE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6017" t="19315" r="33453" b="23794"/>
          <a:stretch/>
        </p:blipFill>
        <p:spPr>
          <a:xfrm>
            <a:off x="9987060" y="3662984"/>
            <a:ext cx="1618530" cy="2410832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017F02B-0583-4FE5-B501-024866A09034}"/>
              </a:ext>
            </a:extLst>
          </p:cNvPr>
          <p:cNvSpPr txBox="1"/>
          <p:nvPr/>
        </p:nvSpPr>
        <p:spPr>
          <a:xfrm>
            <a:off x="9241752" y="5428806"/>
            <a:ext cx="133882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サンプル例</a:t>
            </a:r>
          </a:p>
        </p:txBody>
      </p:sp>
    </p:spTree>
    <p:extLst>
      <p:ext uri="{BB962C8B-B14F-4D97-AF65-F5344CB8AC3E}">
        <p14:creationId xmlns:p14="http://schemas.microsoft.com/office/powerpoint/2010/main" val="3757269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BFEDE0C-9851-4FB3-965E-20A85129B5CF}"/>
              </a:ext>
            </a:extLst>
          </p:cNvPr>
          <p:cNvSpPr txBox="1"/>
          <p:nvPr/>
        </p:nvSpPr>
        <p:spPr>
          <a:xfrm>
            <a:off x="1472011" y="61472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solidFill>
                  <a:schemeClr val="bg1"/>
                </a:solidFill>
              </a:rPr>
              <a:t>スマホ教室</a:t>
            </a:r>
          </a:p>
        </p:txBody>
      </p:sp>
      <p:pic>
        <p:nvPicPr>
          <p:cNvPr id="1026" name="Picture 2" descr="写真を開く">
            <a:extLst>
              <a:ext uri="{FF2B5EF4-FFF2-40B4-BE49-F238E27FC236}">
                <a16:creationId xmlns:a16="http://schemas.microsoft.com/office/drawing/2014/main" id="{0AF04DF3-1949-4FD3-9D6B-E4D92824A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60" y="826404"/>
            <a:ext cx="3564611" cy="504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636F2FF-219C-4864-BEBA-9C12FA80C0B1}"/>
              </a:ext>
            </a:extLst>
          </p:cNvPr>
          <p:cNvSpPr txBox="1"/>
          <p:nvPr/>
        </p:nvSpPr>
        <p:spPr>
          <a:xfrm>
            <a:off x="4181886" y="3068974"/>
            <a:ext cx="780213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スマホ教室＋スマートシティ勉強会（アンケート）</a:t>
            </a:r>
            <a:endParaRPr kumimoji="1" lang="en-US" altLang="ja-JP" b="1" dirty="0"/>
          </a:p>
          <a:p>
            <a:endParaRPr kumimoji="1" lang="en-US" altLang="ja-JP" b="1" dirty="0"/>
          </a:p>
          <a:p>
            <a:r>
              <a:rPr kumimoji="1" lang="ja-JP" altLang="en-US" b="1" dirty="0"/>
              <a:t>　スマホ教室　</a:t>
            </a:r>
            <a:r>
              <a:rPr kumimoji="1" lang="en-US" altLang="ja-JP" b="1" dirty="0"/>
              <a:t>1</a:t>
            </a:r>
            <a:r>
              <a:rPr kumimoji="1" lang="ja-JP" altLang="en-US" b="1" dirty="0"/>
              <a:t>時間</a:t>
            </a:r>
            <a:br>
              <a:rPr kumimoji="1" lang="en-US" altLang="ja-JP" b="1" dirty="0"/>
            </a:br>
            <a:r>
              <a:rPr kumimoji="1" lang="ja-JP" altLang="en-US" b="1" dirty="0"/>
              <a:t>　スマートシティ勉強会　</a:t>
            </a:r>
            <a:r>
              <a:rPr kumimoji="1" lang="en-US" altLang="ja-JP" b="1" dirty="0"/>
              <a:t>1</a:t>
            </a:r>
            <a:r>
              <a:rPr kumimoji="1" lang="ja-JP" altLang="en-US" b="1" dirty="0"/>
              <a:t>時間</a:t>
            </a:r>
            <a:endParaRPr kumimoji="1" lang="en-US" altLang="ja-JP" b="1" dirty="0"/>
          </a:p>
          <a:p>
            <a:r>
              <a:rPr kumimoji="1" lang="ja-JP" altLang="en-US" b="1" dirty="0"/>
              <a:t>　　（企業プレゼン：　住民がサービスを興味もつ良い切っ掛けづくり）</a:t>
            </a:r>
            <a:endParaRPr kumimoji="1" lang="en-US" altLang="ja-JP" b="1" dirty="0"/>
          </a:p>
          <a:p>
            <a:endParaRPr kumimoji="1" lang="en-US" altLang="ja-JP" b="1" dirty="0"/>
          </a:p>
          <a:p>
            <a:endParaRPr kumimoji="1" lang="en-US" altLang="ja-JP" dirty="0"/>
          </a:p>
          <a:p>
            <a:r>
              <a:rPr kumimoji="1" lang="ja-JP" altLang="en-US" dirty="0"/>
              <a:t>　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206DD88-EA36-443C-9C86-C261D8BA2B23}"/>
              </a:ext>
            </a:extLst>
          </p:cNvPr>
          <p:cNvSpPr txBox="1"/>
          <p:nvPr/>
        </p:nvSpPr>
        <p:spPr>
          <a:xfrm>
            <a:off x="4507376" y="4632103"/>
            <a:ext cx="69813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solidFill>
                  <a:srgbClr val="FF0000"/>
                </a:solidFill>
              </a:rPr>
              <a:t>第</a:t>
            </a:r>
            <a:r>
              <a:rPr kumimoji="1" lang="en-US" altLang="ja-JP" sz="2000" dirty="0">
                <a:solidFill>
                  <a:srgbClr val="FF0000"/>
                </a:solidFill>
              </a:rPr>
              <a:t>2</a:t>
            </a:r>
            <a:r>
              <a:rPr kumimoji="1" lang="ja-JP" altLang="en-US" sz="2000" dirty="0">
                <a:solidFill>
                  <a:srgbClr val="FF0000"/>
                </a:solidFill>
              </a:rPr>
              <a:t>回は是非持ち回りで説明会に企業参加をお願いします！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EFC7923-8315-4E8F-BF06-0015B98741AD}"/>
              </a:ext>
            </a:extLst>
          </p:cNvPr>
          <p:cNvSpPr txBox="1"/>
          <p:nvPr/>
        </p:nvSpPr>
        <p:spPr>
          <a:xfrm>
            <a:off x="4097007" y="908686"/>
            <a:ext cx="630172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第</a:t>
            </a:r>
            <a:r>
              <a:rPr kumimoji="1" lang="en-US" altLang="ja-JP" dirty="0"/>
              <a:t>1</a:t>
            </a:r>
            <a:r>
              <a:rPr kumimoji="1" lang="ja-JP" altLang="en-US" dirty="0"/>
              <a:t>回目を踏まえて</a:t>
            </a:r>
            <a:endParaRPr kumimoji="1" lang="en-US" altLang="ja-JP" dirty="0"/>
          </a:p>
          <a:p>
            <a:r>
              <a:rPr kumimoji="1" lang="ja-JP" altLang="en-US" dirty="0"/>
              <a:t>　第</a:t>
            </a:r>
            <a:r>
              <a:rPr kumimoji="1" lang="en-US" altLang="ja-JP" dirty="0"/>
              <a:t>2</a:t>
            </a:r>
            <a:r>
              <a:rPr kumimoji="1" lang="ja-JP" altLang="en-US" dirty="0"/>
              <a:t>回目で住民からの希望「電子決済」やってみたいなど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2</a:t>
            </a:r>
            <a:r>
              <a:rPr kumimoji="1" lang="ja-JP" altLang="en-US" dirty="0"/>
              <a:t>回目：</a:t>
            </a:r>
            <a:r>
              <a:rPr kumimoji="1" lang="en-US" altLang="ja-JP" dirty="0"/>
              <a:t>1</a:t>
            </a:r>
            <a:r>
              <a:rPr kumimoji="1" lang="ja-JP" altLang="en-US" dirty="0"/>
              <a:t>月初旬～中旬　→チラシ配布　</a:t>
            </a:r>
            <a:r>
              <a:rPr kumimoji="1" lang="en-US" altLang="ja-JP" dirty="0"/>
              <a:t>12</a:t>
            </a:r>
            <a:r>
              <a:rPr kumimoji="1" lang="ja-JP" altLang="en-US" dirty="0"/>
              <a:t>月末予定　　</a:t>
            </a:r>
            <a:br>
              <a:rPr kumimoji="1" lang="en-US" altLang="ja-JP" dirty="0"/>
            </a:br>
            <a:r>
              <a:rPr kumimoji="1" lang="en-US" altLang="ja-JP" dirty="0"/>
              <a:t>3</a:t>
            </a:r>
            <a:r>
              <a:rPr kumimoji="1" lang="ja-JP" altLang="en-US" dirty="0"/>
              <a:t>回目：</a:t>
            </a:r>
            <a:r>
              <a:rPr kumimoji="1" lang="en-US" altLang="ja-JP" dirty="0"/>
              <a:t>2</a:t>
            </a:r>
            <a:r>
              <a:rPr kumimoji="1" lang="ja-JP" altLang="en-US" dirty="0"/>
              <a:t>月初旬　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b="1" dirty="0" err="1"/>
              <a:t>NoCode</a:t>
            </a:r>
            <a:r>
              <a:rPr kumimoji="1" lang="ja-JP" altLang="en-US" b="1" dirty="0"/>
              <a:t>トレーニング</a:t>
            </a:r>
            <a:endParaRPr kumimoji="1" lang="en-US" altLang="ja-JP" b="1" dirty="0"/>
          </a:p>
          <a:p>
            <a:r>
              <a:rPr kumimoji="1" lang="ja-JP" altLang="en-US" dirty="0"/>
              <a:t>　　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7F9FFD8-0DDF-4E5F-8BEC-C4F5B8B42593}"/>
              </a:ext>
            </a:extLst>
          </p:cNvPr>
          <p:cNvSpPr txBox="1"/>
          <p:nvPr/>
        </p:nvSpPr>
        <p:spPr>
          <a:xfrm>
            <a:off x="4617403" y="5288231"/>
            <a:ext cx="557075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chemeClr val="accent6">
                    <a:lumMod val="75000"/>
                  </a:schemeClr>
                </a:solidFill>
              </a:rPr>
              <a:t>第一回目の報告：とよのていねい</a:t>
            </a:r>
            <a:endParaRPr kumimoji="1" lang="en-US" altLang="ja-JP" sz="28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kumimoji="1" lang="ja-JP" altLang="en-US" sz="2800" dirty="0">
                <a:solidFill>
                  <a:schemeClr val="accent6">
                    <a:lumMod val="75000"/>
                  </a:schemeClr>
                </a:solidFill>
              </a:rPr>
              <a:t>　参加人数、状況や住民からの声</a:t>
            </a:r>
          </a:p>
        </p:txBody>
      </p:sp>
    </p:spTree>
    <p:extLst>
      <p:ext uri="{BB962C8B-B14F-4D97-AF65-F5344CB8AC3E}">
        <p14:creationId xmlns:p14="http://schemas.microsoft.com/office/powerpoint/2010/main" val="3500321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8753EE3-E96A-45E8-A656-57C84BD92321}"/>
              </a:ext>
            </a:extLst>
          </p:cNvPr>
          <p:cNvSpPr txBox="1"/>
          <p:nvPr/>
        </p:nvSpPr>
        <p:spPr>
          <a:xfrm>
            <a:off x="278970" y="674704"/>
            <a:ext cx="11445498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▼日程（仮） </a:t>
            </a:r>
            <a:endParaRPr lang="en-US" altLang="ja-JP" b="0" i="0" dirty="0">
              <a:solidFill>
                <a:srgbClr val="050505"/>
              </a:solidFill>
              <a:effectLst/>
              <a:latin typeface="Segoe UI Historic" panose="020B0502040204020203" pitchFamily="34" charset="0"/>
            </a:endParaRPr>
          </a:p>
          <a:p>
            <a:r>
              <a:rPr lang="en-US" altLang="ja-JP" sz="16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1</a:t>
            </a:r>
            <a:r>
              <a:rPr lang="ja-JP" altLang="en-US" sz="16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月</a:t>
            </a:r>
            <a:r>
              <a:rPr lang="en-US" altLang="ja-JP" sz="16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12</a:t>
            </a:r>
            <a:r>
              <a:rPr lang="ja-JP" altLang="en-US" sz="16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日（水）午前枠：</a:t>
            </a:r>
            <a:r>
              <a:rPr lang="en-US" altLang="ja-JP" sz="16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10</a:t>
            </a:r>
            <a:r>
              <a:rPr lang="ja-JP" altLang="en-US" sz="16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時</a:t>
            </a:r>
            <a:r>
              <a:rPr lang="en-US" altLang="ja-JP" sz="16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-12</a:t>
            </a:r>
            <a:r>
              <a:rPr lang="ja-JP" altLang="en-US" sz="16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時／午後枠：</a:t>
            </a:r>
            <a:r>
              <a:rPr lang="en-US" altLang="ja-JP" sz="16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13</a:t>
            </a:r>
            <a:r>
              <a:rPr lang="ja-JP" altLang="en-US" sz="16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時</a:t>
            </a:r>
            <a:r>
              <a:rPr lang="en-US" altLang="ja-JP" sz="16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-15</a:t>
            </a:r>
            <a:r>
              <a:rPr lang="ja-JP" altLang="en-US" sz="16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時　　</a:t>
            </a:r>
            <a:r>
              <a:rPr lang="ja-JP" altLang="en-US" sz="1600" dirty="0">
                <a:solidFill>
                  <a:srgbClr val="050505"/>
                </a:solidFill>
                <a:latin typeface="Segoe UI Historic" panose="020B0502040204020203" pitchFamily="34" charset="0"/>
              </a:rPr>
              <a:t>ドコモ</a:t>
            </a:r>
            <a:endParaRPr lang="en-US" altLang="ja-JP" sz="1600" b="0" i="0" dirty="0">
              <a:solidFill>
                <a:srgbClr val="050505"/>
              </a:solidFill>
              <a:effectLst/>
              <a:latin typeface="Segoe UI Historic" panose="020B0502040204020203" pitchFamily="34" charset="0"/>
            </a:endParaRPr>
          </a:p>
          <a:p>
            <a:r>
              <a:rPr lang="en-US" altLang="ja-JP" sz="16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1</a:t>
            </a:r>
            <a:r>
              <a:rPr lang="ja-JP" altLang="en-US" sz="16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月</a:t>
            </a:r>
            <a:r>
              <a:rPr lang="en-US" altLang="ja-JP" sz="16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13</a:t>
            </a:r>
            <a:r>
              <a:rPr lang="ja-JP" altLang="en-US" sz="16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日（木）午前枠：</a:t>
            </a:r>
            <a:r>
              <a:rPr lang="en-US" altLang="ja-JP" sz="16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10</a:t>
            </a:r>
            <a:r>
              <a:rPr lang="ja-JP" altLang="en-US" sz="16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時</a:t>
            </a:r>
            <a:r>
              <a:rPr lang="en-US" altLang="ja-JP" sz="16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-12</a:t>
            </a:r>
            <a:r>
              <a:rPr lang="ja-JP" altLang="en-US" sz="16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時／午後枠：</a:t>
            </a:r>
            <a:r>
              <a:rPr lang="en-US" altLang="ja-JP" sz="16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13</a:t>
            </a:r>
            <a:r>
              <a:rPr lang="ja-JP" altLang="en-US" sz="16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時</a:t>
            </a:r>
            <a:r>
              <a:rPr lang="en-US" altLang="ja-JP" sz="16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-15</a:t>
            </a:r>
            <a:r>
              <a:rPr lang="ja-JP" altLang="en-US" sz="16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時 　　三井住友海上</a:t>
            </a:r>
            <a:endParaRPr lang="en-US" altLang="ja-JP" sz="1600" b="0" i="0" dirty="0">
              <a:solidFill>
                <a:srgbClr val="050505"/>
              </a:solidFill>
              <a:effectLst/>
              <a:latin typeface="Segoe UI Historic" panose="020B0502040204020203" pitchFamily="34" charset="0"/>
            </a:endParaRPr>
          </a:p>
          <a:p>
            <a:r>
              <a:rPr lang="en-US" altLang="ja-JP" sz="16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1</a:t>
            </a:r>
            <a:r>
              <a:rPr lang="ja-JP" altLang="en-US" sz="16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月</a:t>
            </a:r>
            <a:r>
              <a:rPr lang="en-US" altLang="ja-JP" sz="16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14</a:t>
            </a:r>
            <a:r>
              <a:rPr lang="ja-JP" altLang="en-US" sz="16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日（金）午前枠：</a:t>
            </a:r>
            <a:r>
              <a:rPr lang="en-US" altLang="ja-JP" sz="16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10</a:t>
            </a:r>
            <a:r>
              <a:rPr lang="ja-JP" altLang="en-US" sz="16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時</a:t>
            </a:r>
            <a:r>
              <a:rPr lang="en-US" altLang="ja-JP" sz="16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-12</a:t>
            </a:r>
            <a:r>
              <a:rPr lang="ja-JP" altLang="en-US" sz="16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時／午後枠：</a:t>
            </a:r>
            <a:r>
              <a:rPr lang="en-US" altLang="ja-JP" sz="16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13</a:t>
            </a:r>
            <a:r>
              <a:rPr lang="ja-JP" altLang="en-US" sz="16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時</a:t>
            </a:r>
            <a:r>
              <a:rPr lang="en-US" altLang="ja-JP" sz="16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-15</a:t>
            </a:r>
            <a:r>
              <a:rPr lang="ja-JP" altLang="en-US" sz="16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時 　　</a:t>
            </a:r>
            <a:r>
              <a:rPr lang="en-US" altLang="ja-JP" sz="16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NEC</a:t>
            </a:r>
            <a:r>
              <a:rPr lang="ja-JP" altLang="en-US" sz="16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ネッツエスアイ　（中央公民館：東地区）</a:t>
            </a:r>
            <a:endParaRPr lang="en-US" altLang="ja-JP" sz="1600" b="0" i="0" dirty="0">
              <a:solidFill>
                <a:srgbClr val="050505"/>
              </a:solidFill>
              <a:effectLst/>
              <a:latin typeface="Segoe UI Historic" panose="020B0502040204020203" pitchFamily="34" charset="0"/>
            </a:endParaRPr>
          </a:p>
          <a:p>
            <a:r>
              <a:rPr lang="en-US" altLang="ja-JP" sz="16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1</a:t>
            </a:r>
            <a:r>
              <a:rPr lang="ja-JP" altLang="en-US" sz="16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月</a:t>
            </a:r>
            <a:r>
              <a:rPr lang="en-US" altLang="ja-JP" sz="16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19</a:t>
            </a:r>
            <a:r>
              <a:rPr lang="ja-JP" altLang="en-US" sz="16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日（水）午前枠：</a:t>
            </a:r>
            <a:r>
              <a:rPr lang="en-US" altLang="ja-JP" sz="16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10</a:t>
            </a:r>
            <a:r>
              <a:rPr lang="ja-JP" altLang="en-US" sz="16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時</a:t>
            </a:r>
            <a:r>
              <a:rPr lang="en-US" altLang="ja-JP" sz="16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-12</a:t>
            </a:r>
            <a:r>
              <a:rPr lang="ja-JP" altLang="en-US" sz="16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時／午後枠：</a:t>
            </a:r>
            <a:r>
              <a:rPr lang="en-US" altLang="ja-JP" sz="16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13</a:t>
            </a:r>
            <a:r>
              <a:rPr lang="ja-JP" altLang="en-US" sz="16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時</a:t>
            </a:r>
            <a:r>
              <a:rPr lang="en-US" altLang="ja-JP" sz="16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-15</a:t>
            </a:r>
            <a:r>
              <a:rPr lang="ja-JP" altLang="en-US" sz="16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時 　　関西電力</a:t>
            </a:r>
            <a:endParaRPr lang="en-US" altLang="ja-JP" sz="1600" b="0" i="0" dirty="0">
              <a:solidFill>
                <a:srgbClr val="050505"/>
              </a:solidFill>
              <a:effectLst/>
              <a:latin typeface="Segoe UI Historic" panose="020B0502040204020203" pitchFamily="34" charset="0"/>
            </a:endParaRPr>
          </a:p>
          <a:p>
            <a:r>
              <a:rPr lang="en-US" altLang="ja-JP" sz="16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1</a:t>
            </a:r>
            <a:r>
              <a:rPr lang="ja-JP" altLang="en-US" sz="16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月</a:t>
            </a:r>
            <a:r>
              <a:rPr lang="en-US" altLang="ja-JP" sz="16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20</a:t>
            </a:r>
            <a:r>
              <a:rPr lang="ja-JP" altLang="en-US" sz="16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日（木）午前枠：</a:t>
            </a:r>
            <a:r>
              <a:rPr lang="en-US" altLang="ja-JP" sz="16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10</a:t>
            </a:r>
            <a:r>
              <a:rPr lang="ja-JP" altLang="en-US" sz="16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時</a:t>
            </a:r>
            <a:r>
              <a:rPr lang="en-US" altLang="ja-JP" sz="16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-12</a:t>
            </a:r>
            <a:r>
              <a:rPr lang="ja-JP" altLang="en-US" sz="16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時／午後枠：</a:t>
            </a:r>
            <a:r>
              <a:rPr lang="en-US" altLang="ja-JP" sz="16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13</a:t>
            </a:r>
            <a:r>
              <a:rPr lang="ja-JP" altLang="en-US" sz="16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時</a:t>
            </a:r>
            <a:r>
              <a:rPr lang="en-US" altLang="ja-JP" sz="16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-15</a:t>
            </a:r>
            <a:r>
              <a:rPr lang="ja-JP" altLang="en-US" sz="16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時 　　</a:t>
            </a:r>
            <a:r>
              <a:rPr lang="en-US" altLang="ja-JP" sz="16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OZ1</a:t>
            </a:r>
            <a:r>
              <a:rPr lang="ja-JP" altLang="en-US" sz="16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（午後）</a:t>
            </a:r>
            <a:endParaRPr lang="en-US" altLang="ja-JP" sz="1600" b="0" i="0" dirty="0">
              <a:solidFill>
                <a:srgbClr val="050505"/>
              </a:solidFill>
              <a:effectLst/>
              <a:latin typeface="Segoe UI Historic" panose="020B0502040204020203" pitchFamily="34" charset="0"/>
            </a:endParaRPr>
          </a:p>
          <a:p>
            <a:r>
              <a:rPr lang="en-US" altLang="ja-JP" sz="16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1</a:t>
            </a:r>
            <a:r>
              <a:rPr lang="ja-JP" altLang="en-US" sz="16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月</a:t>
            </a:r>
            <a:r>
              <a:rPr lang="en-US" altLang="ja-JP" sz="16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21</a:t>
            </a:r>
            <a:r>
              <a:rPr lang="ja-JP" altLang="en-US" sz="16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日（金）午前枠：</a:t>
            </a:r>
            <a:r>
              <a:rPr lang="en-US" altLang="ja-JP" sz="16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10</a:t>
            </a:r>
            <a:r>
              <a:rPr lang="ja-JP" altLang="en-US" sz="16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時</a:t>
            </a:r>
            <a:r>
              <a:rPr lang="en-US" altLang="ja-JP" sz="16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-12</a:t>
            </a:r>
            <a:r>
              <a:rPr lang="ja-JP" altLang="en-US" sz="16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時／午後枠：</a:t>
            </a:r>
            <a:r>
              <a:rPr lang="en-US" altLang="ja-JP" sz="16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13</a:t>
            </a:r>
            <a:r>
              <a:rPr lang="ja-JP" altLang="en-US" sz="16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時</a:t>
            </a:r>
            <a:r>
              <a:rPr lang="en-US" altLang="ja-JP" sz="16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-15</a:t>
            </a:r>
            <a:r>
              <a:rPr lang="ja-JP" altLang="en-US" sz="16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時 　</a:t>
            </a:r>
            <a:r>
              <a:rPr lang="en-US" altLang="ja-JP" sz="16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ja-JP" altLang="en-US" sz="16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  </a:t>
            </a:r>
            <a:r>
              <a:rPr lang="en-US" altLang="ja-JP" sz="16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NEC</a:t>
            </a:r>
            <a:r>
              <a:rPr lang="ja-JP" altLang="en-US" sz="16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ネッツエスアイ</a:t>
            </a:r>
            <a:endParaRPr lang="en-US" altLang="ja-JP" sz="1600" b="0" i="0" dirty="0">
              <a:solidFill>
                <a:srgbClr val="050505"/>
              </a:solidFill>
              <a:effectLst/>
              <a:latin typeface="Segoe UI Historic" panose="020B0502040204020203" pitchFamily="34" charset="0"/>
            </a:endParaRPr>
          </a:p>
          <a:p>
            <a:r>
              <a:rPr lang="en-US" altLang="ja-JP" sz="16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1</a:t>
            </a:r>
            <a:r>
              <a:rPr lang="ja-JP" altLang="en-US" sz="16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月</a:t>
            </a:r>
            <a:r>
              <a:rPr lang="en-US" altLang="ja-JP" sz="16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22</a:t>
            </a:r>
            <a:r>
              <a:rPr lang="ja-JP" altLang="en-US" sz="16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日（土）午後枠：</a:t>
            </a:r>
            <a:r>
              <a:rPr lang="en-US" altLang="ja-JP" sz="16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14</a:t>
            </a:r>
            <a:r>
              <a:rPr lang="ja-JP" altLang="en-US" sz="16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時</a:t>
            </a:r>
            <a:r>
              <a:rPr lang="en-US" altLang="ja-JP" sz="16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-16</a:t>
            </a:r>
            <a:r>
              <a:rPr lang="ja-JP" altLang="en-US" sz="16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時 </a:t>
            </a:r>
            <a:r>
              <a:rPr lang="en-US" altLang="ja-JP" sz="16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※</a:t>
            </a:r>
            <a:r>
              <a:rPr lang="ja-JP" altLang="en-US" sz="16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午前はよろづ相談室 　 </a:t>
            </a:r>
            <a:r>
              <a:rPr lang="en-US" altLang="ja-JP" sz="16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OZ1</a:t>
            </a:r>
          </a:p>
          <a:p>
            <a:endParaRPr lang="en-US" altLang="ja-JP" dirty="0">
              <a:solidFill>
                <a:srgbClr val="050505"/>
              </a:solidFill>
              <a:latin typeface="Segoe UI Historic" panose="020B0502040204020203" pitchFamily="34" charset="0"/>
            </a:endParaRPr>
          </a:p>
          <a:p>
            <a:r>
              <a:rPr lang="ja-JP" alt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▼注釈 </a:t>
            </a:r>
            <a:r>
              <a:rPr lang="en-US" altLang="ja-JP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※</a:t>
            </a:r>
            <a:r>
              <a:rPr lang="ja-JP" alt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上記のうち、いずれかの</a:t>
            </a:r>
            <a:r>
              <a:rPr lang="en-US" altLang="ja-JP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1</a:t>
            </a:r>
            <a:r>
              <a:rPr lang="ja-JP" alt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日を中央公民館にて開催。</a:t>
            </a:r>
            <a:br>
              <a:rPr lang="en-US" altLang="ja-JP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</a:br>
            <a:r>
              <a:rPr lang="ja-JP" alt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　　　　それ以外はすべて「ときわ台オアシス」にて開催。 </a:t>
            </a:r>
            <a:br>
              <a:rPr lang="en-US" altLang="ja-JP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</a:br>
            <a:r>
              <a:rPr lang="ja-JP" alt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　　　</a:t>
            </a:r>
            <a:r>
              <a:rPr lang="en-US" altLang="ja-JP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※</a:t>
            </a:r>
            <a:r>
              <a:rPr lang="ja-JP" alt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よろづ相談室は「ときわ台オアシス」にて毎週土曜</a:t>
            </a:r>
            <a:r>
              <a:rPr lang="en-US" altLang="ja-JP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9:30</a:t>
            </a:r>
            <a:r>
              <a:rPr lang="ja-JP" alt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ー正午</a:t>
            </a:r>
            <a:r>
              <a:rPr lang="en-US" altLang="ja-JP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12:00</a:t>
            </a:r>
            <a:r>
              <a:rPr lang="ja-JP" alt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の午前営業。</a:t>
            </a:r>
            <a:br>
              <a:rPr lang="en-US" altLang="ja-JP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</a:br>
            <a:r>
              <a:rPr lang="ja-JP" altLang="en-US" b="0" i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　　　</a:t>
            </a:r>
            <a:r>
              <a:rPr lang="ja-JP" alt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（年内は</a:t>
            </a:r>
            <a:r>
              <a:rPr lang="en-US" altLang="ja-JP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12</a:t>
            </a:r>
            <a:r>
              <a:rPr lang="ja-JP" alt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月</a:t>
            </a:r>
            <a:r>
              <a:rPr lang="en-US" altLang="ja-JP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25</a:t>
            </a:r>
            <a:r>
              <a:rPr lang="ja-JP" alt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日のみ、年始は</a:t>
            </a:r>
            <a:r>
              <a:rPr lang="en-US" altLang="ja-JP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1</a:t>
            </a:r>
            <a:r>
              <a:rPr lang="ja-JP" alt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月</a:t>
            </a:r>
            <a:r>
              <a:rPr lang="en-US" altLang="ja-JP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8</a:t>
            </a:r>
            <a:r>
              <a:rPr lang="ja-JP" alt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日からスタート）</a:t>
            </a:r>
            <a:endParaRPr lang="en-US" altLang="ja-JP" b="0" i="0" dirty="0">
              <a:solidFill>
                <a:srgbClr val="050505"/>
              </a:solidFill>
              <a:effectLst/>
              <a:latin typeface="Segoe UI Historic" panose="020B0502040204020203" pitchFamily="34" charset="0"/>
            </a:endParaRPr>
          </a:p>
          <a:p>
            <a:endParaRPr lang="en-US" altLang="ja-JP" dirty="0">
              <a:solidFill>
                <a:srgbClr val="050505"/>
              </a:solidFill>
              <a:latin typeface="Segoe UI Historic" panose="020B0502040204020203" pitchFamily="34" charset="0"/>
            </a:endParaRPr>
          </a:p>
          <a:p>
            <a:r>
              <a:rPr lang="en-US" altLang="ja-JP" b="1" dirty="0" err="1">
                <a:solidFill>
                  <a:srgbClr val="050505"/>
                </a:solidFill>
                <a:latin typeface="Segoe UI Historic" panose="020B0502040204020203" pitchFamily="34" charset="0"/>
              </a:rPr>
              <a:t>NoCode</a:t>
            </a:r>
            <a:r>
              <a:rPr lang="ja-JP" altLang="en-US" b="1" dirty="0">
                <a:solidFill>
                  <a:srgbClr val="050505"/>
                </a:solidFill>
                <a:latin typeface="Segoe UI Historic" panose="020B0502040204020203" pitchFamily="34" charset="0"/>
              </a:rPr>
              <a:t>トレーニング</a:t>
            </a:r>
            <a:endParaRPr lang="ja-JP" altLang="en-US" b="1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F5A892D-1DB7-438E-BCE5-C4CDF7DE85BE}"/>
              </a:ext>
            </a:extLst>
          </p:cNvPr>
          <p:cNvSpPr txBox="1"/>
          <p:nvPr/>
        </p:nvSpPr>
        <p:spPr>
          <a:xfrm>
            <a:off x="1472011" y="61472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solidFill>
                  <a:schemeClr val="bg1"/>
                </a:solidFill>
              </a:rPr>
              <a:t>スマホ教室　第</a:t>
            </a:r>
            <a:r>
              <a:rPr lang="en-US" altLang="ja-JP" dirty="0">
                <a:solidFill>
                  <a:schemeClr val="bg1"/>
                </a:solidFill>
              </a:rPr>
              <a:t>2</a:t>
            </a:r>
            <a:r>
              <a:rPr lang="ja-JP" altLang="en-US" dirty="0">
                <a:solidFill>
                  <a:schemeClr val="bg1"/>
                </a:solidFill>
              </a:rPr>
              <a:t>回</a:t>
            </a:r>
          </a:p>
        </p:txBody>
      </p:sp>
    </p:spTree>
    <p:extLst>
      <p:ext uri="{BB962C8B-B14F-4D97-AF65-F5344CB8AC3E}">
        <p14:creationId xmlns:p14="http://schemas.microsoft.com/office/powerpoint/2010/main" val="713542579"/>
      </p:ext>
    </p:extLst>
  </p:cSld>
  <p:clrMapOvr>
    <a:masterClrMapping/>
  </p:clrMapOvr>
</p:sld>
</file>

<file path=ppt/theme/theme1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デザインの設定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デザインの設定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1">
      <a:majorFont>
        <a:latin typeface="BIZ UDゴシック"/>
        <a:ea typeface="BIZ UDゴシック"/>
        <a:cs typeface=""/>
      </a:majorFont>
      <a:minorFont>
        <a:latin typeface="BIZ UDゴシック"/>
        <a:ea typeface="BIZ UD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28575">
          <a:solidFill>
            <a:srgbClr val="942825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デザインの設定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2">
      <a:majorFont>
        <a:latin typeface="BIZ UDゴシック"/>
        <a:ea typeface="BIZ UDゴシック"/>
        <a:cs typeface=""/>
      </a:majorFont>
      <a:minorFont>
        <a:latin typeface="BIZ UDゴシック"/>
        <a:ea typeface="BIZ UD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2136</Words>
  <Application>Microsoft Office PowerPoint</Application>
  <PresentationFormat>ワイド画面</PresentationFormat>
  <Paragraphs>322</Paragraphs>
  <Slides>17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4</vt:i4>
      </vt:variant>
      <vt:variant>
        <vt:lpstr>スライド タイトル</vt:lpstr>
      </vt:variant>
      <vt:variant>
        <vt:i4>17</vt:i4>
      </vt:variant>
    </vt:vector>
  </HeadingPairs>
  <TitlesOfParts>
    <vt:vector size="21" baseType="lpstr">
      <vt:lpstr>デザインの設定</vt:lpstr>
      <vt:lpstr>1_デザインの設定</vt:lpstr>
      <vt:lpstr>2_デザインの設定</vt:lpstr>
      <vt:lpstr>3_デザインの設定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/>
  <cp:lastModifiedBy/>
  <cp:revision>626</cp:revision>
  <dcterms:created xsi:type="dcterms:W3CDTF">2020-10-01T23:40:24Z</dcterms:created>
  <dcterms:modified xsi:type="dcterms:W3CDTF">2021-12-23T23:54:16Z</dcterms:modified>
</cp:coreProperties>
</file>